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0" r:id="rId2"/>
    <p:sldId id="267" r:id="rId3"/>
    <p:sldId id="273" r:id="rId4"/>
    <p:sldId id="266" r:id="rId5"/>
    <p:sldId id="265" r:id="rId6"/>
    <p:sldId id="264" r:id="rId7"/>
    <p:sldId id="270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393E9"/>
    <a:srgbClr val="FEFEFE"/>
    <a:srgbClr val="FF00FF"/>
    <a:srgbClr val="FF33CC"/>
    <a:srgbClr val="E4F2F4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58" autoAdjust="0"/>
    <p:restoredTop sz="94660"/>
  </p:normalViewPr>
  <p:slideViewPr>
    <p:cSldViewPr>
      <p:cViewPr>
        <p:scale>
          <a:sx n="90" d="100"/>
          <a:sy n="90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10A5C8-9009-4C8B-83E5-D984C47F05BC}" type="datetimeFigureOut">
              <a:rPr lang="ru-RU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BC151F-8460-486D-9DCB-710FC067B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6AADE0-9DD4-4575-A640-A71EB5D3D545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C151F-8460-486D-9DCB-710FC067BBF0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7FBA1-24EA-4426-961D-A2BAF2A5AD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B076E-D39F-4E64-B87D-BC4127FEC1E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AD928-B585-4DC6-BEDD-CE0184734C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8E2FE-6C37-46B6-A04A-DF1D23BFA42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74693-9E29-4531-AE2A-B3217D97950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19B15-FCC3-49F4-9487-3EB2EDB337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D939C-C557-42C7-8CA3-29385F6F2E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E86FF-26D5-47B5-8270-2958F012D4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D7645-F01A-43BF-8BF5-591F9475A2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BFC73-9428-4474-8208-2887E4E59A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AC3FB-6A76-495F-8DCB-07C25BD0C1B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B97E6E-5BE2-4D07-8F3D-A18076D820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shkolu.ru/" TargetMode="External"/><Relationship Id="rId3" Type="http://schemas.openxmlformats.org/officeDocument/2006/relationships/hyperlink" Target="https://multiurok.ru/rasan1992/?act=auth" TargetMode="External"/><Relationship Id="rId7" Type="http://schemas.openxmlformats.org/officeDocument/2006/relationships/hyperlink" Target="http://www.zavuch.info/" TargetMode="External"/><Relationship Id="rId2" Type="http://schemas.openxmlformats.org/officeDocument/2006/relationships/hyperlink" Target="https://infourok.ru/user/1172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tergu.ru/" TargetMode="External"/><Relationship Id="rId5" Type="http://schemas.openxmlformats.org/officeDocument/2006/relationships/hyperlink" Target="http://pedsovet.org/" TargetMode="External"/><Relationship Id="rId4" Type="http://schemas.openxmlformats.org/officeDocument/2006/relationships/hyperlink" Target="http://pedsovet.s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21" Type="http://schemas.openxmlformats.org/officeDocument/2006/relationships/image" Target="../media/image36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hyperlink" Target="https://multiurok.ru/files/aktsiia-luchshii-zashchitnik-prirody.htm" TargetMode="Externa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hyperlink" Target="http://kopilkaurokov.ru/informatika/presentacii/10853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hyperlink" Target="https://multiurok.ru/files/ozielienieniie-shkol-nogho-dvora.html" TargetMode="External"/><Relationship Id="rId10" Type="http://schemas.openxmlformats.org/officeDocument/2006/relationships/image" Target="../media/image55.png"/><Relationship Id="rId4" Type="http://schemas.openxmlformats.org/officeDocument/2006/relationships/hyperlink" Target="https://multiurok.ru/files/alieksiei-pietrovich-sieviertsov-uchastnik-borodin.html" TargetMode="External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467544" y="2636912"/>
            <a:ext cx="56784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altLang="ru-RU" sz="2400" b="1" dirty="0">
                <a:solidFill>
                  <a:srgbClr val="FF0000"/>
                </a:solidFill>
                <a:cs typeface="Arial" charset="0"/>
              </a:rPr>
              <a:t>Публичная презентация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400" b="1" dirty="0">
                <a:solidFill>
                  <a:srgbClr val="FF0000"/>
                </a:solidFill>
                <a:cs typeface="Arial" charset="0"/>
              </a:rPr>
              <a:t>учителя </a:t>
            </a:r>
            <a:r>
              <a:rPr lang="ru-RU" altLang="ru-RU" sz="2400" b="1" dirty="0" smtClean="0">
                <a:solidFill>
                  <a:srgbClr val="FF0000"/>
                </a:solidFill>
                <a:cs typeface="Arial" charset="0"/>
              </a:rPr>
              <a:t>географии</a:t>
            </a:r>
            <a:endParaRPr lang="ru-RU" altLang="ru-RU" sz="2400" b="1" dirty="0">
              <a:solidFill>
                <a:srgbClr val="FF0000"/>
              </a:solidFill>
              <a:cs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400" b="1" dirty="0" smtClean="0">
                <a:solidFill>
                  <a:srgbClr val="FF0000"/>
                </a:solidFill>
                <a:cs typeface="Arial" charset="0"/>
              </a:rPr>
              <a:t>высшей </a:t>
            </a:r>
            <a:r>
              <a:rPr lang="ru-RU" altLang="ru-RU" sz="2400" b="1" dirty="0">
                <a:solidFill>
                  <a:srgbClr val="FF0000"/>
                </a:solidFill>
                <a:cs typeface="Arial" charset="0"/>
              </a:rPr>
              <a:t>квалификационной категории</a:t>
            </a:r>
            <a:endParaRPr lang="ru-RU" altLang="ru-RU" sz="2400" b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051" name="Рисунок 5" descr="Безимени-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A7B7D"/>
              </a:clrFrom>
              <a:clrTo>
                <a:srgbClr val="7A7B7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28794" cy="1807074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2052" name="Прямоугольник 10"/>
          <p:cNvSpPr>
            <a:spLocks noChangeArrowheads="1"/>
          </p:cNvSpPr>
          <p:nvPr/>
        </p:nvSpPr>
        <p:spPr bwMode="auto">
          <a:xfrm>
            <a:off x="2051050" y="422275"/>
            <a:ext cx="6432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0000CC"/>
                </a:solidFill>
                <a:cs typeface="Arial" charset="0"/>
              </a:rPr>
              <a:t>Муниципальное казенное общеобразовательное учреждение</a:t>
            </a:r>
          </a:p>
          <a:p>
            <a:pPr algn="ctr" eaLnBrk="1" hangingPunct="1"/>
            <a:r>
              <a:rPr lang="ru-RU" altLang="ru-RU" b="1">
                <a:solidFill>
                  <a:srgbClr val="0000CC"/>
                </a:solidFill>
                <a:cs typeface="Arial" charset="0"/>
              </a:rPr>
              <a:t>Ясенковская средняя общеобразовательная школа</a:t>
            </a:r>
          </a:p>
          <a:p>
            <a:pPr algn="ctr" eaLnBrk="1" hangingPunct="1"/>
            <a:r>
              <a:rPr lang="ru-RU" altLang="ru-RU" b="1">
                <a:solidFill>
                  <a:srgbClr val="0000CC"/>
                </a:solidFill>
                <a:cs typeface="Arial" charset="0"/>
              </a:rPr>
              <a:t>Бобровского муниципального района </a:t>
            </a:r>
          </a:p>
          <a:p>
            <a:pPr algn="ctr" eaLnBrk="1" hangingPunct="1"/>
            <a:r>
              <a:rPr lang="ru-RU" altLang="ru-RU" b="1">
                <a:solidFill>
                  <a:srgbClr val="0000CC"/>
                </a:solidFill>
                <a:cs typeface="Arial" charset="0"/>
              </a:rPr>
              <a:t>Воронежской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581128"/>
            <a:ext cx="51766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+mj-lt"/>
                <a:cs typeface="Arial" charset="0"/>
              </a:rPr>
              <a:t>Рязанцевой Веры Викторовны</a:t>
            </a:r>
            <a:endParaRPr lang="ru-RU" sz="2800" b="1" dirty="0">
              <a:solidFill>
                <a:srgbClr val="000099"/>
              </a:solidFill>
              <a:latin typeface="+mj-lt"/>
              <a:cs typeface="Arial" charset="0"/>
            </a:endParaRPr>
          </a:p>
        </p:txBody>
      </p:sp>
      <p:pic>
        <p:nvPicPr>
          <p:cNvPr id="1026" name="Picture 2" descr="C:\Users\admin\Desktop\DSC_0003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08" y="1643050"/>
            <a:ext cx="2428892" cy="3032346"/>
          </a:xfrm>
          <a:prstGeom prst="rect">
            <a:avLst/>
          </a:prstGeom>
          <a:noFill/>
        </p:spPr>
      </p:pic>
      <p:pic>
        <p:nvPicPr>
          <p:cNvPr id="1027" name="Picture 3" descr="C:\Users\admin\Downloads\1490614657_1485-globu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881457"/>
            <a:ext cx="2357422" cy="29765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2588" y="3105150"/>
            <a:ext cx="2200275" cy="749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425" dirty="0">
              <a:solidFill>
                <a:srgbClr val="800906"/>
              </a:solidFill>
            </a:endParaRPr>
          </a:p>
          <a:p>
            <a:pPr eaLnBrk="1" hangingPunct="1">
              <a:defRPr/>
            </a:pPr>
            <a:endParaRPr lang="ru-RU" sz="105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39750" y="19050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</a:rPr>
              <a:t>Профессиональная карта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575" y="928670"/>
            <a:ext cx="8432829" cy="5595955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/>
              <a:t>Образование:</a:t>
            </a:r>
            <a:r>
              <a:rPr lang="ru-RU" sz="1800" dirty="0" smtClean="0"/>
              <a:t> высшее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800" dirty="0" smtClean="0"/>
              <a:t>Борисоглебский государственный педагогический институт, 1996 г.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/>
              <a:t>Педагогический стаж:</a:t>
            </a:r>
            <a:r>
              <a:rPr lang="ru-RU" sz="1800" dirty="0" smtClean="0"/>
              <a:t> 22 года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/>
              <a:t>Стаж работы в МКОУ </a:t>
            </a:r>
            <a:r>
              <a:rPr lang="ru-RU" sz="1800" b="1" dirty="0" err="1" smtClean="0"/>
              <a:t>Ясенковской</a:t>
            </a:r>
            <a:r>
              <a:rPr lang="ru-RU" sz="1800" b="1" dirty="0" smtClean="0"/>
              <a:t> СОШ</a:t>
            </a:r>
            <a:r>
              <a:rPr lang="ru-RU" sz="1800" dirty="0" smtClean="0"/>
              <a:t>: 17 лет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/>
              <a:t>Высшая квалификационная категория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/>
              <a:t>Повышение квалификаци</a:t>
            </a:r>
            <a:r>
              <a:rPr lang="ru-RU" sz="1800" b="1" dirty="0"/>
              <a:t>и</a:t>
            </a:r>
            <a:r>
              <a:rPr lang="ru-RU" sz="1800" b="1" dirty="0" smtClean="0"/>
              <a:t>: 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 smtClean="0"/>
              <a:t>ООО «Столичный учебный центр», 2018 г.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 smtClean="0"/>
              <a:t>ВИВТ «Эффективный менеджмент в образовании», 2017 г.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 smtClean="0"/>
              <a:t>ВИРО «Введение ФГОС второго поколения в образовательную практику (внеурочная деятельность)», 2015 г.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 smtClean="0"/>
              <a:t>ВИРО «Технология формирования </a:t>
            </a:r>
            <a:r>
              <a:rPr lang="ru-RU" sz="1800" dirty="0" err="1" smtClean="0"/>
              <a:t>метапредметных</a:t>
            </a:r>
            <a:r>
              <a:rPr lang="ru-RU" sz="1800" dirty="0" smtClean="0"/>
              <a:t> компетенций учащихся. География» 2016 г.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 smtClean="0"/>
              <a:t>АНО Межрегиональный центр медиации и содействия социализации детей и молодежи «Восстановительный подход к предупреждению и разрешению конфликтов среди несовершеннолетних», 2016 г. </a:t>
            </a:r>
            <a:endParaRPr lang="en-US" sz="1800" dirty="0" smtClean="0"/>
          </a:p>
          <a:p>
            <a:pPr>
              <a:spcBef>
                <a:spcPts val="0"/>
              </a:spcBef>
              <a:defRPr/>
            </a:pPr>
            <a:r>
              <a:rPr lang="ru-RU" sz="1800" dirty="0" err="1" smtClean="0"/>
              <a:t>Вебинары</a:t>
            </a:r>
            <a:r>
              <a:rPr lang="ru-RU" sz="1800" dirty="0" smtClean="0"/>
              <a:t> и семинары для учителей географии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/>
              <a:t>Личные сайты: </a:t>
            </a:r>
            <a:r>
              <a:rPr lang="en-US" sz="1800" b="1" dirty="0" smtClean="0">
                <a:hlinkClick r:id="rId2"/>
              </a:rPr>
              <a:t>https://infourok.ru/user/117284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b="1" dirty="0" smtClean="0">
                <a:hlinkClick r:id="rId3"/>
              </a:rPr>
              <a:t>https://multiurok.ru/rasan1992/?act=auth</a:t>
            </a:r>
            <a:endParaRPr lang="ru-RU" sz="1800" u="sng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>
                <a:cs typeface="Arial" pitchFamily="34" charset="0"/>
              </a:rPr>
              <a:t>Сетевые педагогические сообщества: </a:t>
            </a:r>
            <a:r>
              <a:rPr lang="ru-RU" sz="1800" kern="1200" dirty="0" smtClean="0">
                <a:hlinkClick r:id="rId4"/>
              </a:rPr>
              <a:t>http:// </a:t>
            </a:r>
            <a:r>
              <a:rPr lang="en-US" sz="1800" kern="1200" dirty="0" smtClean="0">
                <a:hlinkClick r:id="rId4"/>
              </a:rPr>
              <a:t>so.viro36.ru – </a:t>
            </a:r>
            <a:r>
              <a:rPr lang="ru-RU" sz="1800" kern="1200" dirty="0" smtClean="0">
                <a:hlinkClick r:id="rId4"/>
              </a:rPr>
              <a:t>сообщество учителей географии, </a:t>
            </a:r>
            <a:r>
              <a:rPr lang="ru-RU" sz="1800" kern="1200" dirty="0" err="1" smtClean="0">
                <a:hlinkClick r:id="rId4"/>
              </a:rPr>
              <a:t>pedsovet</a:t>
            </a:r>
            <a:r>
              <a:rPr lang="ru-RU" sz="1800" kern="1200" dirty="0" smtClean="0">
                <a:hlinkClick r:id="rId4"/>
              </a:rPr>
              <a:t>.</a:t>
            </a:r>
            <a:r>
              <a:rPr lang="en-US" sz="1800" kern="1200" dirty="0" err="1" smtClean="0">
                <a:hlinkClick r:id="rId4"/>
              </a:rPr>
              <a:t>su</a:t>
            </a:r>
            <a:r>
              <a:rPr lang="ru-RU" sz="1800" kern="1200" dirty="0" smtClean="0"/>
              <a:t>;  </a:t>
            </a:r>
            <a:r>
              <a:rPr lang="ru-RU" sz="1800" kern="1200" dirty="0" smtClean="0">
                <a:hlinkClick r:id="rId5"/>
              </a:rPr>
              <a:t>http://pedsovet.org</a:t>
            </a:r>
            <a:r>
              <a:rPr lang="ru-RU" sz="1800" kern="1200" dirty="0" smtClean="0"/>
              <a:t>; </a:t>
            </a:r>
            <a:r>
              <a:rPr lang="en-US" sz="1800" u="sng" kern="1200" dirty="0" smtClean="0">
                <a:hlinkClick r:id="rId6"/>
              </a:rPr>
              <a:t>http</a:t>
            </a:r>
            <a:r>
              <a:rPr lang="ru-RU" sz="1800" u="sng" kern="1200" dirty="0" smtClean="0">
                <a:hlinkClick r:id="rId6"/>
              </a:rPr>
              <a:t>://</a:t>
            </a:r>
            <a:r>
              <a:rPr lang="en-US" sz="1800" u="sng" kern="1200" dirty="0" err="1" smtClean="0">
                <a:hlinkClick r:id="rId6"/>
              </a:rPr>
              <a:t>intergu</a:t>
            </a:r>
            <a:r>
              <a:rPr lang="ru-RU" sz="1800" u="sng" kern="1200" dirty="0" smtClean="0">
                <a:hlinkClick r:id="rId6"/>
              </a:rPr>
              <a:t>.</a:t>
            </a:r>
            <a:r>
              <a:rPr lang="en-US" sz="1800" u="sng" kern="1200" dirty="0" err="1" smtClean="0">
                <a:hlinkClick r:id="rId6"/>
              </a:rPr>
              <a:t>ru</a:t>
            </a:r>
            <a:endParaRPr lang="ru-RU" sz="1800" kern="1200" dirty="0" smtClean="0"/>
          </a:p>
          <a:p>
            <a:pPr>
              <a:buFontTx/>
              <a:buNone/>
              <a:defRPr/>
            </a:pPr>
            <a:r>
              <a:rPr lang="en-US" sz="1800" u="sng" kern="1200" dirty="0" smtClean="0">
                <a:hlinkClick r:id="rId7"/>
              </a:rPr>
              <a:t>www</a:t>
            </a:r>
            <a:r>
              <a:rPr lang="ru-RU" sz="1800" u="sng" kern="1200" dirty="0" smtClean="0">
                <a:hlinkClick r:id="rId7"/>
              </a:rPr>
              <a:t>.</a:t>
            </a:r>
            <a:r>
              <a:rPr lang="en-US" sz="1800" u="sng" kern="1200" dirty="0" err="1" smtClean="0">
                <a:hlinkClick r:id="rId7"/>
              </a:rPr>
              <a:t>zavuch</a:t>
            </a:r>
            <a:r>
              <a:rPr lang="ru-RU" sz="1800" u="sng" kern="1200" dirty="0" smtClean="0">
                <a:hlinkClick r:id="rId7"/>
              </a:rPr>
              <a:t>.</a:t>
            </a:r>
            <a:r>
              <a:rPr lang="en-US" sz="1800" u="sng" kern="1200" dirty="0" smtClean="0">
                <a:hlinkClick r:id="rId7"/>
              </a:rPr>
              <a:t>info</a:t>
            </a:r>
            <a:r>
              <a:rPr lang="ru-RU" sz="1800" u="sng" kern="1200" dirty="0" smtClean="0"/>
              <a:t>;</a:t>
            </a:r>
            <a:r>
              <a:rPr lang="ru-RU" sz="1800" kern="1200" dirty="0" smtClean="0"/>
              <a:t>  </a:t>
            </a:r>
            <a:r>
              <a:rPr lang="ru-RU" sz="1800" kern="1200" dirty="0" err="1" smtClean="0">
                <a:hlinkClick r:id="rId8"/>
              </a:rPr>
              <a:t>www.proshkolu.ru</a:t>
            </a:r>
            <a:endParaRPr lang="ru-RU" sz="1800" kern="12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38175"/>
          </a:xfrm>
        </p:spPr>
        <p:txBody>
          <a:bodyPr>
            <a:normAutofit fontScale="90000"/>
          </a:bodyPr>
          <a:lstStyle/>
          <a:p>
            <a:r>
              <a:rPr lang="ru-RU" altLang="ru-RU" sz="3600" b="1" smtClean="0">
                <a:solidFill>
                  <a:srgbClr val="000099"/>
                </a:solidFill>
              </a:rPr>
              <a:t>Ведущая педагогическая идея</a:t>
            </a:r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2643174" cy="190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4"/>
          <p:cNvSpPr txBox="1">
            <a:spLocks/>
          </p:cNvSpPr>
          <p:nvPr/>
        </p:nvSpPr>
        <p:spPr bwMode="auto">
          <a:xfrm>
            <a:off x="246063" y="3683000"/>
            <a:ext cx="396874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3600" b="1" kern="0" dirty="0" smtClean="0">
                <a:solidFill>
                  <a:srgbClr val="000099"/>
                </a:solidFill>
              </a:rPr>
              <a:t>Технологии, используемые в работе</a:t>
            </a:r>
          </a:p>
        </p:txBody>
      </p:sp>
      <p:sp>
        <p:nvSpPr>
          <p:cNvPr id="32" name="Содержимое 5"/>
          <p:cNvSpPr txBox="1">
            <a:spLocks/>
          </p:cNvSpPr>
          <p:nvPr/>
        </p:nvSpPr>
        <p:spPr bwMode="auto">
          <a:xfrm>
            <a:off x="0" y="4813300"/>
            <a:ext cx="526573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000" kern="0" dirty="0" smtClean="0"/>
              <a:t>Проектно-исследовательская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000" kern="0" dirty="0" smtClean="0"/>
              <a:t>Проблемно-диалоговое обучение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000" kern="0" dirty="0" smtClean="0"/>
              <a:t>Информационно-коммуникативные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000" kern="0" dirty="0" err="1" smtClean="0"/>
              <a:t>Здоровьесберегающая</a:t>
            </a:r>
            <a:r>
              <a:rPr lang="ru-RU" altLang="ru-RU" sz="2000" kern="0" dirty="0" smtClean="0"/>
              <a:t> технология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000" kern="0" dirty="0" smtClean="0"/>
              <a:t>Технология игровых методов обучения</a:t>
            </a:r>
          </a:p>
        </p:txBody>
      </p:sp>
      <p:grpSp>
        <p:nvGrpSpPr>
          <p:cNvPr id="2" name="Group 14"/>
          <p:cNvGrpSpPr>
            <a:grpSpLocks noGrp="1"/>
          </p:cNvGrpSpPr>
          <p:nvPr/>
        </p:nvGrpSpPr>
        <p:grpSpPr bwMode="auto">
          <a:xfrm>
            <a:off x="3500212" y="642918"/>
            <a:ext cx="5643788" cy="3717932"/>
            <a:chOff x="291" y="6375"/>
            <a:chExt cx="11208" cy="5172"/>
          </a:xfrm>
        </p:grpSpPr>
        <p:sp>
          <p:nvSpPr>
            <p:cNvPr id="37" name="Oval 15"/>
            <p:cNvSpPr>
              <a:spLocks noChangeArrowheads="1"/>
            </p:cNvSpPr>
            <p:nvPr/>
          </p:nvSpPr>
          <p:spPr bwMode="auto">
            <a:xfrm>
              <a:off x="3413" y="7866"/>
              <a:ext cx="4600" cy="2129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rgbClr val="FF0000"/>
                  </a:solidFill>
                  <a:latin typeface="Calibri" pitchFamily="34" charset="0"/>
                </a:rPr>
                <a:t>Метод проектной </a:t>
              </a:r>
              <a:r>
                <a:rPr lang="ru-RU" sz="1000" b="1" dirty="0" smtClean="0">
                  <a:solidFill>
                    <a:srgbClr val="FF0000"/>
                  </a:solidFill>
                  <a:latin typeface="Calibri" pitchFamily="34" charset="0"/>
                </a:rPr>
                <a:t>–исследовательской деятельности </a:t>
              </a:r>
              <a:r>
                <a:rPr lang="ru-RU" sz="1000" b="1" dirty="0">
                  <a:solidFill>
                    <a:srgbClr val="FF0000"/>
                  </a:solidFill>
                  <a:latin typeface="Calibri" pitchFamily="34" charset="0"/>
                </a:rPr>
                <a:t>учащихся на уроках и во внеурочное время</a:t>
              </a:r>
              <a:endParaRPr lang="ru-RU" sz="1000" dirty="0">
                <a:solidFill>
                  <a:srgbClr val="FF0000"/>
                </a:solidFill>
                <a:latin typeface="Arial" pitchFamily="34" charset="0"/>
              </a:endParaRPr>
            </a:p>
            <a:p>
              <a:pPr algn="ctr" eaLnBrk="1" hangingPunct="1">
                <a:spcAft>
                  <a:spcPts val="1000"/>
                </a:spcAft>
                <a:defRPr/>
              </a:pPr>
              <a:endParaRPr lang="ru-RU" sz="10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8" name="Oval 16"/>
            <p:cNvSpPr>
              <a:spLocks noChangeArrowheads="1"/>
            </p:cNvSpPr>
            <p:nvPr/>
          </p:nvSpPr>
          <p:spPr bwMode="auto">
            <a:xfrm>
              <a:off x="4216" y="6375"/>
              <a:ext cx="3074" cy="1169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spcAft>
                  <a:spcPts val="1000"/>
                </a:spcAft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Calibri" pitchFamily="34" charset="0"/>
                </a:rPr>
                <a:t>Мотивация учения</a:t>
              </a:r>
              <a:endParaRPr lang="ru-RU" sz="1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9" name="Oval 17"/>
            <p:cNvSpPr>
              <a:spLocks noChangeArrowheads="1"/>
            </p:cNvSpPr>
            <p:nvPr/>
          </p:nvSpPr>
          <p:spPr bwMode="auto">
            <a:xfrm>
              <a:off x="291" y="7568"/>
              <a:ext cx="3074" cy="140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spcAft>
                  <a:spcPts val="1000"/>
                </a:spcAft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Calibri" pitchFamily="34" charset="0"/>
                </a:rPr>
                <a:t>Прогноз и оценка </a:t>
              </a:r>
              <a:endParaRPr lang="ru-RU" sz="1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41" name="Oval 18"/>
            <p:cNvSpPr>
              <a:spLocks noChangeArrowheads="1"/>
            </p:cNvSpPr>
            <p:nvPr/>
          </p:nvSpPr>
          <p:spPr bwMode="auto">
            <a:xfrm>
              <a:off x="1935" y="10378"/>
              <a:ext cx="3078" cy="1169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spcAft>
                  <a:spcPts val="1000"/>
                </a:spcAft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Calibri" pitchFamily="34" charset="0"/>
                </a:rPr>
                <a:t>Творческие способности</a:t>
              </a:r>
              <a:endParaRPr lang="ru-RU" sz="1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42" name="Oval 19"/>
            <p:cNvSpPr>
              <a:spLocks noChangeArrowheads="1"/>
            </p:cNvSpPr>
            <p:nvPr/>
          </p:nvSpPr>
          <p:spPr bwMode="auto">
            <a:xfrm>
              <a:off x="6496" y="10305"/>
              <a:ext cx="3366" cy="118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spcAft>
                  <a:spcPts val="1000"/>
                </a:spcAft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Calibri" pitchFamily="34" charset="0"/>
                </a:rPr>
                <a:t>Работа с информацией</a:t>
              </a:r>
              <a:endParaRPr lang="ru-RU" sz="1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8425" y="7535"/>
              <a:ext cx="3074" cy="1169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spcAft>
                  <a:spcPts val="1000"/>
                </a:spcAft>
                <a:defRPr/>
              </a:pPr>
              <a:r>
                <a:rPr lang="ru-RU" sz="1000" b="1" dirty="0" err="1">
                  <a:solidFill>
                    <a:schemeClr val="bg1"/>
                  </a:solidFill>
                  <a:latin typeface="Calibri" pitchFamily="34" charset="0"/>
                </a:rPr>
                <a:t>Коммуника-тивность</a:t>
              </a:r>
              <a:endParaRPr lang="ru-RU" sz="1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cxnSp>
          <p:nvCxnSpPr>
            <p:cNvPr id="4113" name="AutoShape 21"/>
            <p:cNvCxnSpPr>
              <a:cxnSpLocks noChangeShapeType="1"/>
              <a:stCxn id="37" idx="0"/>
              <a:endCxn id="38" idx="4"/>
            </p:cNvCxnSpPr>
            <p:nvPr/>
          </p:nvCxnSpPr>
          <p:spPr bwMode="auto">
            <a:xfrm rot="5400000" flipH="1" flipV="1">
              <a:off x="5572" y="7685"/>
              <a:ext cx="322" cy="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14" name="AutoShape 22"/>
            <p:cNvCxnSpPr>
              <a:cxnSpLocks noChangeShapeType="1"/>
            </p:cNvCxnSpPr>
            <p:nvPr/>
          </p:nvCxnSpPr>
          <p:spPr bwMode="auto">
            <a:xfrm flipV="1">
              <a:off x="7887" y="8276"/>
              <a:ext cx="537" cy="5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15" name="AutoShape 23"/>
            <p:cNvCxnSpPr>
              <a:cxnSpLocks noChangeShapeType="1"/>
            </p:cNvCxnSpPr>
            <p:nvPr/>
          </p:nvCxnSpPr>
          <p:spPr bwMode="auto">
            <a:xfrm rot="16200000" flipH="1">
              <a:off x="6960" y="9870"/>
              <a:ext cx="575" cy="4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16" name="AutoShape 24"/>
            <p:cNvCxnSpPr>
              <a:cxnSpLocks noChangeShapeType="1"/>
            </p:cNvCxnSpPr>
            <p:nvPr/>
          </p:nvCxnSpPr>
          <p:spPr bwMode="auto">
            <a:xfrm rot="5400000">
              <a:off x="3927" y="9779"/>
              <a:ext cx="574" cy="6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17" name="AutoShape 25"/>
            <p:cNvCxnSpPr>
              <a:cxnSpLocks noChangeShapeType="1"/>
            </p:cNvCxnSpPr>
            <p:nvPr/>
          </p:nvCxnSpPr>
          <p:spPr bwMode="auto">
            <a:xfrm rot="10800000">
              <a:off x="3271" y="8263"/>
              <a:ext cx="426" cy="1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67000">
              <a:srgbClr val="FFFFFF"/>
            </a:gs>
            <a:gs pos="100000">
              <a:srgbClr val="DAEDE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>
          <a:xfrm>
            <a:off x="34925" y="-15875"/>
            <a:ext cx="9105900" cy="1143000"/>
          </a:xfrm>
        </p:spPr>
        <p:txBody>
          <a:bodyPr>
            <a:normAutofit fontScale="90000"/>
          </a:bodyPr>
          <a:lstStyle/>
          <a:p>
            <a:r>
              <a:rPr lang="ru-RU" altLang="ru-RU" b="1" smtClean="0">
                <a:solidFill>
                  <a:srgbClr val="000099"/>
                </a:solidFill>
              </a:rPr>
              <a:t>Результативность педагогической деятельности</a:t>
            </a:r>
          </a:p>
        </p:txBody>
      </p:sp>
      <p:pic>
        <p:nvPicPr>
          <p:cNvPr id="2050" name="Picture 2" descr="H:\грант 2016\_аттестация В.В\грамота департамента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500429" y="1214422"/>
            <a:ext cx="2512431" cy="3643338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1987" y="785794"/>
            <a:ext cx="1502013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878393"/>
            <a:ext cx="1428760" cy="197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2928934"/>
            <a:ext cx="1405127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340476"/>
            <a:ext cx="1714512" cy="251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714356"/>
            <a:ext cx="1428728" cy="202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71546"/>
            <a:ext cx="1756877" cy="242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2786058"/>
            <a:ext cx="1643074" cy="23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4782" y="4929198"/>
            <a:ext cx="182921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грант 2016\_аттестация В.В\грамоты 17\рязанцев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857628"/>
            <a:ext cx="1928794" cy="2677592"/>
          </a:xfrm>
          <a:prstGeom prst="rect">
            <a:avLst/>
          </a:prstGeom>
          <a:noFill/>
        </p:spPr>
      </p:pic>
      <p:pic>
        <p:nvPicPr>
          <p:cNvPr id="3" name="Picture 2" descr="H:\грант 2016\_аттестация В.В\грамоты 17\2018\Scan-180317-000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14480" y="1643050"/>
            <a:ext cx="1841489" cy="2541615"/>
          </a:xfrm>
          <a:prstGeom prst="rect">
            <a:avLst/>
          </a:prstGeom>
          <a:noFill/>
        </p:spPr>
      </p:pic>
      <p:pic>
        <p:nvPicPr>
          <p:cNvPr id="4" name="Picture 3" descr="H:\грант 2016\_аттестация В.В\серти\Документ СК317-341171_01 (Znanio.ru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6446" y="4929198"/>
            <a:ext cx="1576376" cy="22145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357289" y="-100013"/>
            <a:ext cx="6072231" cy="114300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Результаты </a:t>
            </a:r>
            <a:r>
              <a:rPr lang="ru-RU" sz="2000" b="1" dirty="0" err="1" smtClean="0">
                <a:latin typeface="Calibri" pitchFamily="34" charset="0"/>
              </a:rPr>
              <a:t>проектной-исследовательской</a:t>
            </a:r>
            <a:r>
              <a:rPr lang="ru-RU" sz="2000" b="1" dirty="0" smtClean="0">
                <a:latin typeface="Calibri" pitchFamily="34" charset="0"/>
              </a:rPr>
              <a:t> деятельности учащихся </a:t>
            </a:r>
            <a:r>
              <a:rPr lang="ru-RU" sz="2000" b="1" dirty="0" smtClean="0">
                <a:latin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</a:rPr>
            </a:br>
            <a:endParaRPr lang="ru-RU" altLang="ru-RU" sz="2000" b="1" dirty="0" smtClean="0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143000" y="684213"/>
            <a:ext cx="1381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143000" y="684213"/>
            <a:ext cx="1381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1026" name="Picture 2" descr="H:\грант 2016\_аттестация В.В\грамоты 17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357290" cy="1968241"/>
          </a:xfrm>
          <a:prstGeom prst="rect">
            <a:avLst/>
          </a:prstGeom>
          <a:noFill/>
        </p:spPr>
      </p:pic>
      <p:pic>
        <p:nvPicPr>
          <p:cNvPr id="1027" name="Picture 3" descr="H:\грант 2016\_аттестация В.В\грамоты 17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578806" cy="2289466"/>
          </a:xfrm>
          <a:prstGeom prst="rect">
            <a:avLst/>
          </a:prstGeom>
          <a:noFill/>
        </p:spPr>
      </p:pic>
      <p:pic>
        <p:nvPicPr>
          <p:cNvPr id="1028" name="Picture 4" descr="H:\грант 2016\_аттестация В.В\грамоты 17\итцввч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14554"/>
            <a:ext cx="1358009" cy="1928802"/>
          </a:xfrm>
          <a:prstGeom prst="rect">
            <a:avLst/>
          </a:prstGeom>
          <a:noFill/>
        </p:spPr>
      </p:pic>
      <p:pic>
        <p:nvPicPr>
          <p:cNvPr id="1029" name="Picture 5" descr="H:\грант 2016\_аттестация В.В\грамоты 17\итц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907" y="4286256"/>
            <a:ext cx="1810684" cy="2571744"/>
          </a:xfrm>
          <a:prstGeom prst="rect">
            <a:avLst/>
          </a:prstGeom>
          <a:noFill/>
        </p:spPr>
      </p:pic>
      <p:pic>
        <p:nvPicPr>
          <p:cNvPr id="1030" name="Picture 6" descr="H:\грант 2016\_аттестация В.В\грамоты 17\ит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5567" y="2285992"/>
            <a:ext cx="1628433" cy="2312890"/>
          </a:xfrm>
          <a:prstGeom prst="rect">
            <a:avLst/>
          </a:prstGeom>
          <a:noFill/>
        </p:spPr>
      </p:pic>
      <p:pic>
        <p:nvPicPr>
          <p:cNvPr id="1031" name="Picture 7" descr="H:\грант 2016\_аттестация В.В\грамоты 17\т оооо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443646"/>
            <a:ext cx="1699871" cy="2414354"/>
          </a:xfrm>
          <a:prstGeom prst="rect">
            <a:avLst/>
          </a:prstGeom>
          <a:noFill/>
        </p:spPr>
      </p:pic>
      <p:pic>
        <p:nvPicPr>
          <p:cNvPr id="1033" name="Picture 9" descr="H:\грант 2016\_аттестация В.В\грамоты 17\т оооорцоьить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5" y="4572008"/>
            <a:ext cx="1643074" cy="2333685"/>
          </a:xfrm>
          <a:prstGeom prst="rect">
            <a:avLst/>
          </a:prstGeom>
          <a:noFill/>
        </p:spPr>
      </p:pic>
      <p:pic>
        <p:nvPicPr>
          <p:cNvPr id="1034" name="Picture 10" descr="H:\грант 2016\_аттестация В.В\грамоты 17\т оооцорцоьить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2571744"/>
            <a:ext cx="1285884" cy="1826362"/>
          </a:xfrm>
          <a:prstGeom prst="rect">
            <a:avLst/>
          </a:prstGeom>
          <a:noFill/>
        </p:spPr>
      </p:pic>
      <p:pic>
        <p:nvPicPr>
          <p:cNvPr id="1036" name="Picture 12" descr="H:\грант 2016\_аттестация В.В\Лапшина Софь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714356"/>
            <a:ext cx="1134460" cy="1605628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714356"/>
            <a:ext cx="1329473" cy="186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57290" y="785794"/>
            <a:ext cx="1071570" cy="15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G:\грант 2016\_аттестация В.В\грамоты 17\бурая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7686" y="2428868"/>
            <a:ext cx="1482710" cy="2060848"/>
          </a:xfrm>
          <a:prstGeom prst="rect">
            <a:avLst/>
          </a:prstGeom>
          <a:noFill/>
        </p:spPr>
      </p:pic>
      <p:pic>
        <p:nvPicPr>
          <p:cNvPr id="2051" name="Picture 3" descr="G:\грант 2016\_аттестация В.В\грамоты 17\колотушкин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43636" y="4286256"/>
            <a:ext cx="1749527" cy="2429184"/>
          </a:xfrm>
          <a:prstGeom prst="rect">
            <a:avLst/>
          </a:prstGeom>
          <a:noFill/>
        </p:spPr>
      </p:pic>
      <p:pic>
        <p:nvPicPr>
          <p:cNvPr id="2052" name="Picture 4" descr="G:\грант 2016\_аттестация В.В\грамоты 17\лелекова (2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43240" y="2571744"/>
            <a:ext cx="1317479" cy="1829294"/>
          </a:xfrm>
          <a:prstGeom prst="rect">
            <a:avLst/>
          </a:prstGeom>
          <a:noFill/>
        </p:spPr>
      </p:pic>
      <p:pic>
        <p:nvPicPr>
          <p:cNvPr id="2053" name="Picture 5" descr="G:\грант 2016\_аттестация В.В\грамоты 17\татамиров селина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71604" y="4621926"/>
            <a:ext cx="1450252" cy="2236074"/>
          </a:xfrm>
          <a:prstGeom prst="rect">
            <a:avLst/>
          </a:prstGeom>
          <a:noFill/>
        </p:spPr>
      </p:pic>
      <p:pic>
        <p:nvPicPr>
          <p:cNvPr id="2054" name="Picture 6" descr="G:\грант 2016\_аттестация В.В\грамоты 17\бондаренко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72198" y="2500306"/>
            <a:ext cx="1448485" cy="2021844"/>
          </a:xfrm>
          <a:prstGeom prst="rect">
            <a:avLst/>
          </a:prstGeom>
          <a:noFill/>
        </p:spPr>
      </p:pic>
      <p:pic>
        <p:nvPicPr>
          <p:cNvPr id="2" name="Picture 2" descr="G:\грант 2016\_аттестация В.В\грамоты 17\рошупкина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43174" y="785794"/>
            <a:ext cx="1133575" cy="1564555"/>
          </a:xfrm>
          <a:prstGeom prst="rect">
            <a:avLst/>
          </a:prstGeom>
          <a:noFill/>
        </p:spPr>
      </p:pic>
      <p:pic>
        <p:nvPicPr>
          <p:cNvPr id="3" name="Picture 3" descr="G:\грант 2016\_аттестация В.В\грамоты 17\грамота 6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72066" y="753115"/>
            <a:ext cx="1071570" cy="1516323"/>
          </a:xfrm>
          <a:prstGeom prst="rect">
            <a:avLst/>
          </a:prstGeom>
          <a:noFill/>
        </p:spPr>
      </p:pic>
      <p:pic>
        <p:nvPicPr>
          <p:cNvPr id="4" name="Picture 4" descr="G:\грант 2016\_аттестация В.В\грамоты 17\прусакова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755188" y="4714884"/>
            <a:ext cx="1388812" cy="1916832"/>
          </a:xfrm>
          <a:prstGeom prst="rect">
            <a:avLst/>
          </a:prstGeom>
          <a:noFill/>
        </p:spPr>
      </p:pic>
      <p:pic>
        <p:nvPicPr>
          <p:cNvPr id="3075" name="Picture 3" descr="H:\грант 2016\_аттестация В.В\серти\бл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71538" y="2786058"/>
            <a:ext cx="1143008" cy="16168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500166" y="-53975"/>
            <a:ext cx="7186634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Результаты  </a:t>
            </a:r>
            <a:r>
              <a:rPr lang="ru-RU" sz="2000" b="1" dirty="0" err="1" smtClean="0">
                <a:latin typeface="Calibri" pitchFamily="34" charset="0"/>
              </a:rPr>
              <a:t>проектной-исследовательской</a:t>
            </a:r>
            <a:r>
              <a:rPr lang="ru-RU" sz="2000" b="1" dirty="0" smtClean="0">
                <a:latin typeface="Calibri" pitchFamily="34" charset="0"/>
              </a:rPr>
              <a:t> деятельности учащихся</a:t>
            </a:r>
            <a:r>
              <a:rPr lang="ru-RU" sz="2000" dirty="0" smtClean="0">
                <a:latin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</a:rPr>
            </a:br>
            <a:r>
              <a:rPr lang="ru-RU" sz="2000" b="1" dirty="0" smtClean="0">
                <a:latin typeface="Arial" pitchFamily="34" charset="0"/>
              </a:rPr>
              <a:t>(д</a:t>
            </a:r>
            <a:r>
              <a:rPr lang="ru-RU" altLang="ru-RU" sz="2000" b="1" dirty="0" smtClean="0"/>
              <a:t>ополнительное образование и внеурочная деятельность)                                                      </a:t>
            </a:r>
          </a:p>
        </p:txBody>
      </p:sp>
      <p:pic>
        <p:nvPicPr>
          <p:cNvPr id="103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3014" cy="21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1808603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6985" y="4367973"/>
            <a:ext cx="1679131" cy="249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7670"/>
            <a:ext cx="16944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8" descr="H:\грант 2016\_аттестация В.В\грамоты 17\т оооороьвит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5991" y="1142984"/>
            <a:ext cx="1358009" cy="1928802"/>
          </a:xfrm>
          <a:prstGeom prst="rect">
            <a:avLst/>
          </a:prstGeom>
          <a:noFill/>
        </p:spPr>
      </p:pic>
      <p:pic>
        <p:nvPicPr>
          <p:cNvPr id="24" name="Picture 11" descr="H:\грант 2016\_аттестация В.В\грамоты 17\Ясенки 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4357693"/>
            <a:ext cx="1767311" cy="2500307"/>
          </a:xfrm>
          <a:prstGeom prst="rect">
            <a:avLst/>
          </a:prstGeom>
          <a:noFill/>
        </p:spPr>
      </p:pic>
      <p:pic>
        <p:nvPicPr>
          <p:cNvPr id="1026" name="Picture 2" descr="H:\грант 2016\_аттестация В.В\грамоты 17\2018\Scan-180317-00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14554"/>
            <a:ext cx="1285852" cy="1774727"/>
          </a:xfrm>
          <a:prstGeom prst="rect">
            <a:avLst/>
          </a:prstGeom>
          <a:noFill/>
        </p:spPr>
      </p:pic>
      <p:pic>
        <p:nvPicPr>
          <p:cNvPr id="1027" name="Picture 3" descr="H:\грант 2016\_аттестация В.В\грамоты 17\2018\Scan-180317-00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1" y="4393040"/>
            <a:ext cx="1785950" cy="2464960"/>
          </a:xfrm>
          <a:prstGeom prst="rect">
            <a:avLst/>
          </a:prstGeom>
          <a:noFill/>
        </p:spPr>
      </p:pic>
      <p:pic>
        <p:nvPicPr>
          <p:cNvPr id="1028" name="Picture 4" descr="H:\грант 2016\_аттестация В.В\грамоты 17\2018\Scan-180317-00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1643050"/>
            <a:ext cx="1785950" cy="2464961"/>
          </a:xfrm>
          <a:prstGeom prst="rect">
            <a:avLst/>
          </a:prstGeom>
          <a:noFill/>
        </p:spPr>
      </p:pic>
      <p:pic>
        <p:nvPicPr>
          <p:cNvPr id="1029" name="Picture 5" descr="H:\грант 2016\_аттестация В.В\грамоты 17\2018\грамота 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86116" y="1500174"/>
            <a:ext cx="1428760" cy="2021765"/>
          </a:xfrm>
          <a:prstGeom prst="rect">
            <a:avLst/>
          </a:prstGeom>
          <a:noFill/>
        </p:spPr>
      </p:pic>
      <p:pic>
        <p:nvPicPr>
          <p:cNvPr id="1030" name="Picture 6" descr="H:\грант 2016\_аттестация В.В\грамоты 17\2018\ЗОЖ сценарий 2 место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4876" y="1428736"/>
            <a:ext cx="1428759" cy="1971966"/>
          </a:xfrm>
          <a:prstGeom prst="rect">
            <a:avLst/>
          </a:prstGeom>
          <a:noFill/>
        </p:spPr>
      </p:pic>
      <p:pic>
        <p:nvPicPr>
          <p:cNvPr id="1031" name="Picture 7" descr="H:\грант 2016\_аттестация В.В\грамоты 17\итцввчь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72198" y="1071546"/>
            <a:ext cx="1458603" cy="2071678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6578" y="2714620"/>
            <a:ext cx="1643074" cy="250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C:\Users\admin\Desktop\gordost_uchitelj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99792" y="2951306"/>
            <a:ext cx="3515281" cy="19891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1"/>
          <p:cNvSpPr>
            <a:spLocks noGrp="1"/>
          </p:cNvSpPr>
          <p:nvPr>
            <p:ph idx="1"/>
          </p:nvPr>
        </p:nvSpPr>
        <p:spPr>
          <a:xfrm>
            <a:off x="414338" y="188913"/>
            <a:ext cx="8229600" cy="31686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rgbClr val="000099"/>
                </a:solidFill>
              </a:rPr>
              <a:t>Перспективы моей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rgbClr val="000099"/>
                </a:solidFill>
              </a:rPr>
              <a:t>педагогической деятельности:</a:t>
            </a:r>
          </a:p>
          <a:p>
            <a:pPr>
              <a:defRPr/>
            </a:pPr>
            <a:r>
              <a:rPr lang="ru-RU" altLang="ru-RU" sz="1800" dirty="0" smtClean="0"/>
              <a:t>изучение новых технологий и методик </a:t>
            </a:r>
            <a:r>
              <a:rPr lang="ru-RU" altLang="ru-RU" sz="1800" smtClean="0"/>
              <a:t>обучения предмета;</a:t>
            </a:r>
            <a:endParaRPr lang="ru-RU" altLang="ru-RU" sz="1800" dirty="0" smtClean="0"/>
          </a:p>
          <a:p>
            <a:pPr>
              <a:defRPr/>
            </a:pPr>
            <a:r>
              <a:rPr lang="ru-RU" altLang="ru-RU" sz="1800" dirty="0" smtClean="0"/>
              <a:t>использование современных информационных технологий в процессе промежуточной и итоговой аттестации по географии (ЕГЭ);</a:t>
            </a:r>
          </a:p>
          <a:p>
            <a:pPr>
              <a:defRPr/>
            </a:pPr>
            <a:r>
              <a:rPr lang="ru-RU" altLang="ru-RU" sz="1800" dirty="0" smtClean="0"/>
              <a:t>продолжить работу по созданию УМК по всем основным линиям предмета «География», включая тестовые задания для повышения качества обучения к подготовке к единому государственному экзамену.</a:t>
            </a:r>
          </a:p>
        </p:txBody>
      </p:sp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285720" y="3429000"/>
            <a:ext cx="4029075" cy="5762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ru-RU" altLang="ru-RU" sz="3600" b="1" kern="0" dirty="0" smtClean="0">
                <a:solidFill>
                  <a:srgbClr val="000099"/>
                </a:solidFill>
              </a:rPr>
              <a:t>Мои публикации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071942"/>
            <a:ext cx="41433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u="sng" dirty="0" smtClean="0">
                <a:solidFill>
                  <a:srgbClr val="C00000"/>
                </a:solidFill>
                <a:latin typeface="+mn-lt"/>
                <a:hlinkClick r:id="rId2"/>
              </a:rPr>
              <a:t>https://multiurok.ru/files/natsional-nyi-kostium-voroniezhskoi-ghubiernii.html http</a:t>
            </a:r>
            <a:r>
              <a:rPr lang="en-US" sz="1000" u="sng" dirty="0">
                <a:solidFill>
                  <a:srgbClr val="C00000"/>
                </a:solidFill>
                <a:latin typeface="+mn-lt"/>
                <a:hlinkClick r:id="rId2"/>
              </a:rPr>
              <a:t>://kopilkaurokov.ru</a:t>
            </a:r>
            <a:r>
              <a:rPr lang="en-US" sz="1000" u="sng" dirty="0" smtClean="0">
                <a:solidFill>
                  <a:srgbClr val="C00000"/>
                </a:solidFill>
                <a:latin typeface="+mn-lt"/>
                <a:hlinkClick r:id="rId2"/>
              </a:rPr>
              <a:t>/</a:t>
            </a:r>
            <a:endParaRPr lang="ru-RU" sz="1000" u="sng" dirty="0" smtClean="0">
              <a:solidFill>
                <a:srgbClr val="C00000"/>
              </a:solidFill>
              <a:latin typeface="+mn-lt"/>
              <a:hlinkClick r:id="rId2"/>
            </a:endParaRPr>
          </a:p>
          <a:p>
            <a:pPr>
              <a:defRPr/>
            </a:pPr>
            <a:endParaRPr lang="ru-RU" sz="1000" u="sng" dirty="0" smtClean="0">
              <a:solidFill>
                <a:srgbClr val="C00000"/>
              </a:solidFill>
              <a:latin typeface="+mn-lt"/>
              <a:hlinkClick r:id="rId2"/>
            </a:endParaRPr>
          </a:p>
          <a:p>
            <a:pPr>
              <a:defRPr/>
            </a:pPr>
            <a:r>
              <a:rPr lang="en-US" sz="1000" u="sng" dirty="0" smtClean="0">
                <a:solidFill>
                  <a:srgbClr val="C00000"/>
                </a:solidFill>
                <a:latin typeface="+mn-lt"/>
                <a:hlinkClick r:id="rId2"/>
              </a:rPr>
              <a:t>https://multiurok.ru/files/priezientatsiia-k-uroku-ghieoghrafii-8-klass-pochv.html</a:t>
            </a:r>
            <a:endParaRPr lang="ru-RU" sz="1000" u="sng" dirty="0" smtClean="0">
              <a:solidFill>
                <a:srgbClr val="C00000"/>
              </a:solidFill>
              <a:latin typeface="+mn-lt"/>
              <a:hlinkClick r:id="rId2"/>
            </a:endParaRPr>
          </a:p>
          <a:p>
            <a:pPr>
              <a:defRPr/>
            </a:pPr>
            <a:endParaRPr lang="ru-RU" sz="1000" u="sng" dirty="0" smtClean="0">
              <a:solidFill>
                <a:srgbClr val="C00000"/>
              </a:solidFill>
              <a:latin typeface="+mn-lt"/>
              <a:hlinkClick r:id="rId2"/>
            </a:endParaRPr>
          </a:p>
          <a:p>
            <a:pPr>
              <a:defRPr/>
            </a:pPr>
            <a:r>
              <a:rPr lang="en-US" sz="1000" u="sng" dirty="0" smtClean="0">
                <a:solidFill>
                  <a:srgbClr val="C00000"/>
                </a:solidFill>
                <a:latin typeface="+mn-lt"/>
                <a:hlinkClick r:id="rId2"/>
              </a:rPr>
              <a:t>https://multiurok.ru/files/dostoprimiechatiel-nosti-posielka-iasienki-bobrovs.html</a:t>
            </a:r>
            <a:endParaRPr lang="ru-RU" sz="1000" u="sng" dirty="0" smtClean="0">
              <a:solidFill>
                <a:srgbClr val="C00000"/>
              </a:solidFill>
              <a:latin typeface="+mn-lt"/>
              <a:hlinkClick r:id="rId2"/>
            </a:endParaRPr>
          </a:p>
          <a:p>
            <a:pPr>
              <a:defRPr/>
            </a:pPr>
            <a:endParaRPr lang="ru-RU" sz="1000" u="sng" dirty="0" smtClean="0">
              <a:solidFill>
                <a:srgbClr val="C00000"/>
              </a:solidFill>
              <a:latin typeface="+mn-lt"/>
              <a:hlinkClick r:id="rId2"/>
            </a:endParaRPr>
          </a:p>
          <a:p>
            <a:r>
              <a:rPr lang="en-US" sz="1000" dirty="0" smtClean="0">
                <a:hlinkClick r:id="rId3"/>
              </a:rPr>
              <a:t>https://multiurok.ru/files/aktsiia-luchshii-zashchitnik-prirody.htm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en-US" sz="1000" dirty="0" smtClean="0">
                <a:hlinkClick r:id="rId4"/>
              </a:rPr>
              <a:t>https://multiurok.ru/files/alieksiei-pietrovich-sieviertsov-uchastnik-borodin.html</a:t>
            </a:r>
            <a:endParaRPr lang="ru-RU" sz="1000" dirty="0" smtClean="0"/>
          </a:p>
          <a:p>
            <a:endParaRPr lang="ru-RU" sz="1000" dirty="0" smtClean="0"/>
          </a:p>
          <a:p>
            <a:r>
              <a:rPr lang="en-US" sz="1000" dirty="0" smtClean="0">
                <a:hlinkClick r:id="rId5"/>
              </a:rPr>
              <a:t>https://multiurok.ru/files/ozielienieniie-shkol-nogho-dvora.html</a:t>
            </a:r>
            <a:endParaRPr lang="ru-RU" sz="1000" dirty="0" smtClean="0"/>
          </a:p>
          <a:p>
            <a:pPr>
              <a:defRPr/>
            </a:pPr>
            <a:endParaRPr lang="ru-RU" sz="1000" u="sng" dirty="0" smtClean="0">
              <a:solidFill>
                <a:srgbClr val="C00000"/>
              </a:solidFill>
              <a:latin typeface="+mn-lt"/>
              <a:hlinkClick r:id="rId2"/>
            </a:endParaRPr>
          </a:p>
          <a:p>
            <a:pPr>
              <a:defRPr/>
            </a:pPr>
            <a:endParaRPr lang="ru-RU" sz="1000" u="sng" dirty="0" smtClean="0">
              <a:solidFill>
                <a:srgbClr val="C00000"/>
              </a:solidFill>
              <a:latin typeface="+mn-lt"/>
              <a:hlinkClick r:id="rId2"/>
            </a:endParaRPr>
          </a:p>
          <a:p>
            <a:pPr>
              <a:defRPr/>
            </a:pPr>
            <a:endParaRPr lang="en-US" sz="1000" u="sng" dirty="0">
              <a:solidFill>
                <a:srgbClr val="C00000"/>
              </a:solidFill>
              <a:latin typeface="+mn-lt"/>
              <a:hlinkClick r:id="rId2"/>
            </a:endParaRPr>
          </a:p>
        </p:txBody>
      </p:sp>
      <p:pic>
        <p:nvPicPr>
          <p:cNvPr id="8201" name="Picture 9" descr="http://xn--80aabfbrlk8bdbdxj.xn--p1ai/wp-content/uploads/competition/competition-money-teacher_150x1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0325" y="207963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9686" y="4786322"/>
            <a:ext cx="152550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12068" y="4714860"/>
            <a:ext cx="163193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4714860"/>
            <a:ext cx="14475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8002" y="3357562"/>
            <a:ext cx="16759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3071810"/>
            <a:ext cx="1214445" cy="170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942" y="3429000"/>
            <a:ext cx="928694" cy="1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6248" y="3643314"/>
            <a:ext cx="785818" cy="11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0" y="5643578"/>
            <a:ext cx="46434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283</Words>
  <Application>Microsoft Office PowerPoint</Application>
  <PresentationFormat>Экран (4:3)</PresentationFormat>
  <Paragraphs>65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Профессиональная карта</vt:lpstr>
      <vt:lpstr>Ведущая педагогическая идея</vt:lpstr>
      <vt:lpstr>Результативность педагогической деятельности</vt:lpstr>
      <vt:lpstr>Результаты проектной-исследовательской деятельности учащихся  </vt:lpstr>
      <vt:lpstr>Результаты  проектной-исследовательской деятельности учащихся (дополнительное образование и внеурочная деятельность)                                                      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32</cp:revision>
  <dcterms:created xsi:type="dcterms:W3CDTF">2018-03-14T15:29:51Z</dcterms:created>
  <dcterms:modified xsi:type="dcterms:W3CDTF">2018-04-05T12:11:06Z</dcterms:modified>
</cp:coreProperties>
</file>