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62" r:id="rId5"/>
    <p:sldId id="263" r:id="rId6"/>
    <p:sldId id="264" r:id="rId7"/>
    <p:sldId id="265" r:id="rId8"/>
    <p:sldId id="266" r:id="rId9"/>
    <p:sldId id="259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3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русский язык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2014 - 2015</c:v>
                </c:pt>
                <c:pt idx="1">
                  <c:v>2015 - 2016</c:v>
                </c:pt>
                <c:pt idx="2">
                  <c:v>2016 -2017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64</c:v>
                </c:pt>
                <c:pt idx="1">
                  <c:v>68.23</c:v>
                </c:pt>
                <c:pt idx="2">
                  <c:v>69.78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литература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2014 - 2015</c:v>
                </c:pt>
                <c:pt idx="1">
                  <c:v>2015 - 2016</c:v>
                </c:pt>
                <c:pt idx="2">
                  <c:v>2016 -2017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92</c:v>
                </c:pt>
                <c:pt idx="1">
                  <c:v>96.149999999999991</c:v>
                </c:pt>
                <c:pt idx="2">
                  <c:v>96.3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2014 - 2015</c:v>
                </c:pt>
                <c:pt idx="1">
                  <c:v>2015 - 2016</c:v>
                </c:pt>
                <c:pt idx="2">
                  <c:v>2016 -2017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axId val="216934656"/>
        <c:axId val="220135424"/>
      </c:barChart>
      <c:catAx>
        <c:axId val="216934656"/>
        <c:scaling>
          <c:orientation val="minMax"/>
        </c:scaling>
        <c:axPos val="b"/>
        <c:tickLblPos val="nextTo"/>
        <c:crossAx val="220135424"/>
        <c:crosses val="autoZero"/>
        <c:auto val="1"/>
        <c:lblAlgn val="ctr"/>
        <c:lblOffset val="100"/>
      </c:catAx>
      <c:valAx>
        <c:axId val="220135424"/>
        <c:scaling>
          <c:orientation val="minMax"/>
        </c:scaling>
        <c:axPos val="l"/>
        <c:majorGridlines/>
        <c:numFmt formatCode="General" sourceLinked="1"/>
        <c:tickLblPos val="nextTo"/>
        <c:crossAx val="216934656"/>
        <c:crosses val="autoZero"/>
        <c:crossBetween val="between"/>
      </c:valAx>
    </c:plotArea>
    <c:legend>
      <c:legendPos val="r"/>
      <c:legendEntry>
        <c:idx val="2"/>
        <c:delete val="1"/>
      </c:legendEntry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AD5D-2B81-4413-960A-8501A3C44C0D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EA2AD5D-2B81-4413-960A-8501A3C44C0D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9570F9F7-51E3-4DF5-9DB1-310535440E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infourok.ru/user/kolesnikova-oskana-petrovna/material?owner=gues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hyperlink" Target="https://infourok.ru/site/allSites?SearchUserForm%5bspecial%5d=19" TargetMode="External"/><Relationship Id="rId10" Type="http://schemas.openxmlformats.org/officeDocument/2006/relationships/image" Target="../media/image9.jpeg"/><Relationship Id="rId4" Type="http://schemas.openxmlformats.org/officeDocument/2006/relationships/hyperlink" Target="https://infourok.ru/tutor/20288" TargetMode="Externa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5410944" cy="5720680"/>
          </a:xfrm>
        </p:spPr>
        <p:txBody>
          <a:bodyPr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МБОУ </a:t>
            </a:r>
            <a:r>
              <a:rPr lang="ru-RU" sz="2400" dirty="0"/>
              <a:t>Бобровская СОШ №</a:t>
            </a:r>
            <a:r>
              <a:rPr lang="ru-RU" sz="2400" dirty="0" smtClean="0"/>
              <a:t>1</a:t>
            </a:r>
            <a:br>
              <a:rPr lang="ru-RU" sz="24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400" dirty="0">
                <a:solidFill>
                  <a:srgbClr val="0070C0"/>
                </a:solidFill>
              </a:rPr>
              <a:t>Публичная презентация </a:t>
            </a:r>
            <a:br>
              <a:rPr lang="ru-RU" sz="2400" dirty="0">
                <a:solidFill>
                  <a:srgbClr val="0070C0"/>
                </a:solidFill>
              </a:rPr>
            </a:br>
            <a:r>
              <a:rPr lang="ru-RU" sz="2400" dirty="0">
                <a:solidFill>
                  <a:srgbClr val="0070C0"/>
                </a:solidFill>
              </a:rPr>
              <a:t>опыта работы учителя </a:t>
            </a:r>
            <a:r>
              <a:rPr lang="ru-RU" sz="2400" dirty="0" smtClean="0">
                <a:solidFill>
                  <a:srgbClr val="0070C0"/>
                </a:solidFill>
              </a:rPr>
              <a:t>русского языка </a:t>
            </a:r>
            <a:r>
              <a:rPr lang="ru-RU" sz="2400" dirty="0">
                <a:solidFill>
                  <a:srgbClr val="0070C0"/>
                </a:solidFill>
              </a:rPr>
              <a:t>и </a:t>
            </a:r>
            <a:br>
              <a:rPr lang="ru-RU" sz="2400" dirty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литературы 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>
                <a:solidFill>
                  <a:srgbClr val="0070C0"/>
                </a:solidFill>
              </a:rPr>
              <a:t/>
            </a:r>
            <a:br>
              <a:rPr lang="ru-RU" sz="2400" dirty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Колесниковой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Оксаны </a:t>
            </a:r>
            <a:r>
              <a:rPr lang="ru-RU" sz="2400" dirty="0">
                <a:solidFill>
                  <a:srgbClr val="0070C0"/>
                </a:solidFill>
              </a:rPr>
              <a:t>Петровны</a:t>
            </a:r>
            <a:br>
              <a:rPr lang="ru-RU" sz="2400" dirty="0">
                <a:solidFill>
                  <a:srgbClr val="0070C0"/>
                </a:solidFill>
              </a:rPr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i="1" dirty="0">
                <a:solidFill>
                  <a:srgbClr val="002060"/>
                </a:solidFill>
              </a:rPr>
              <a:t>Образование: Воронежский государственный </a:t>
            </a:r>
            <a:r>
              <a:rPr lang="ru-RU" sz="2400" i="1" dirty="0" smtClean="0">
                <a:solidFill>
                  <a:srgbClr val="002060"/>
                </a:solidFill>
              </a:rPr>
              <a:t>педагогический университет</a:t>
            </a:r>
            <a:r>
              <a:rPr lang="ru-RU" sz="2400" i="1" dirty="0">
                <a:solidFill>
                  <a:srgbClr val="002060"/>
                </a:solidFill>
              </a:rPr>
              <a:t>, </a:t>
            </a:r>
            <a:r>
              <a:rPr lang="ru-RU" sz="2400" i="1" dirty="0" smtClean="0">
                <a:solidFill>
                  <a:srgbClr val="002060"/>
                </a:solidFill>
              </a:rPr>
              <a:t>1999 </a:t>
            </a:r>
            <a:r>
              <a:rPr lang="ru-RU" sz="2400" i="1" dirty="0">
                <a:solidFill>
                  <a:srgbClr val="002060"/>
                </a:solidFill>
              </a:rPr>
              <a:t>г.</a:t>
            </a:r>
            <a:br>
              <a:rPr lang="ru-RU" sz="2400" i="1" dirty="0">
                <a:solidFill>
                  <a:srgbClr val="002060"/>
                </a:solidFill>
              </a:rPr>
            </a:br>
            <a:r>
              <a:rPr lang="ru-RU" sz="2400" i="1" dirty="0">
                <a:solidFill>
                  <a:srgbClr val="002060"/>
                </a:solidFill>
              </a:rPr>
              <a:t>Педагогический стаж: </a:t>
            </a:r>
            <a:r>
              <a:rPr lang="ru-RU" sz="2400" i="1" dirty="0" smtClean="0">
                <a:solidFill>
                  <a:srgbClr val="002060"/>
                </a:solidFill>
              </a:rPr>
              <a:t/>
            </a:r>
            <a:br>
              <a:rPr lang="ru-RU" sz="2400" i="1" dirty="0" smtClean="0">
                <a:solidFill>
                  <a:srgbClr val="002060"/>
                </a:solidFill>
              </a:rPr>
            </a:br>
            <a:r>
              <a:rPr lang="ru-RU" sz="2400" i="1" dirty="0" smtClean="0">
                <a:solidFill>
                  <a:srgbClr val="002060"/>
                </a:solidFill>
              </a:rPr>
              <a:t>19 лет</a:t>
            </a:r>
            <a:r>
              <a:rPr lang="ru-RU" sz="2400" i="1" dirty="0">
                <a:solidFill>
                  <a:srgbClr val="002060"/>
                </a:solidFill>
              </a:rPr>
              <a:t/>
            </a:r>
            <a:br>
              <a:rPr lang="ru-RU" sz="2400" i="1" dirty="0">
                <a:solidFill>
                  <a:srgbClr val="002060"/>
                </a:solidFill>
              </a:rPr>
            </a:br>
            <a:endParaRPr lang="ru-RU" sz="24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6585" y="6165304"/>
            <a:ext cx="6858000" cy="554360"/>
          </a:xfrm>
        </p:spPr>
        <p:txBody>
          <a:bodyPr/>
          <a:lstStyle/>
          <a:p>
            <a:pPr algn="ctr"/>
            <a:r>
              <a:rPr lang="ru-RU" dirty="0" smtClean="0"/>
              <a:t>2018</a:t>
            </a:r>
            <a:endParaRPr lang="ru-RU" dirty="0"/>
          </a:p>
        </p:txBody>
      </p:sp>
      <p:pic>
        <p:nvPicPr>
          <p:cNvPr id="1026" name="Picture 2" descr="F: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0648"/>
            <a:ext cx="2844850" cy="42365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6650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Л.Н. Толстой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3394720" cy="4373563"/>
          </a:xfrm>
        </p:spPr>
        <p:txBody>
          <a:bodyPr>
            <a:normAutofit/>
          </a:bodyPr>
          <a:lstStyle/>
          <a:p>
            <a:r>
              <a:rPr lang="ru-RU" sz="3200" dirty="0"/>
              <a:t>«Единственный критерий педагогики есть свобода, единственный метод есть опыт»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283968" cy="535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0448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13716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Процент качества </a:t>
            </a:r>
            <a:r>
              <a:rPr lang="ru-RU" sz="2800" dirty="0" err="1" smtClean="0"/>
              <a:t>обученности</a:t>
            </a:r>
            <a:r>
              <a:rPr lang="ru-RU" sz="2800" dirty="0" smtClean="0"/>
              <a:t> по русскому языку и литературе</a:t>
            </a:r>
            <a:endParaRPr lang="ru-RU" sz="28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784827476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69379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https://is03.infourok.ru/img/0616-00025005-9a94ef66-181x2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3"/>
            <a:ext cx="1724025" cy="2409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0013" cy="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Open Sans" pitchFamily="34" charset="0"/>
                <a:cs typeface="Open Sans" pitchFamily="34" charset="0"/>
              </a:rPr>
              <a:t>x</a:t>
            </a:r>
            <a:endParaRPr kumimoji="0" lang="ru-RU" sz="1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Open Sans" pitchFamily="34" charset="0"/>
              <a:cs typeface="Open Sans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 rot="10800000" flipV="1">
            <a:off x="2452276" y="404664"/>
            <a:ext cx="3415868" cy="22006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Open Sans" pitchFamily="34" charset="0"/>
                <a:cs typeface="Open Sans" pitchFamily="34" charset="0"/>
              </a:rPr>
              <a:t>Сменить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Open Sans" pitchFamily="34" charset="0"/>
                <a:cs typeface="Open Sans" pitchFamily="34" charset="0"/>
              </a:rPr>
              <a:t>ават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 pitchFamily="34" charset="0"/>
              <a:cs typeface="Open Sans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Онлайн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Как выглядит мой сайт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 pitchFamily="34" charset="0"/>
              <a:cs typeface="Open Sans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72BB4C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Мой профиль репетитора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 pitchFamily="34" charset="0"/>
              <a:cs typeface="Open Sans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Материалы: </a:t>
            </a:r>
            <a:r>
              <a:rPr lang="ru-RU" sz="1000" dirty="0" smtClean="0">
                <a:solidFill>
                  <a:srgbClr val="555555"/>
                </a:solidFill>
                <a:latin typeface="Open Sans" pitchFamily="34" charset="0"/>
                <a:cs typeface="Open Sans" pitchFamily="34" charset="0"/>
              </a:rPr>
              <a:t>16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 pitchFamily="34" charset="0"/>
              <a:cs typeface="Open Sans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Просмотры: 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Open Sans" pitchFamily="34" charset="0"/>
                <a:cs typeface="Open Sans" pitchFamily="34" charset="0"/>
              </a:rPr>
              <a:t>4311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 pitchFamily="34" charset="0"/>
              <a:cs typeface="Open Sans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Адрес сайта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Колесникова </a:t>
            </a:r>
            <a:r>
              <a:rPr kumimoji="0" lang="ru-RU" sz="13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Оскана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 Петровна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 pitchFamily="34" charset="0"/>
              <a:cs typeface="Open Sans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Учитель русского языка и литературы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МКОУ Бобровская СОШ №1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Россия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14.05.1973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Категории по интересам: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  <a:hlinkClick r:id="rId5"/>
              </a:rPr>
              <a:t>Русский язык и литература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 pitchFamily="34" charset="0"/>
              <a:cs typeface="Open San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088" y="372857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https://infourok.ru/user/kolesnikova-oskana-petrovna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373665"/>
            <a:ext cx="2028707" cy="288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471" y="1950392"/>
            <a:ext cx="1758392" cy="248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781" y="2814488"/>
            <a:ext cx="1759751" cy="247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64248"/>
            <a:ext cx="1819540" cy="255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 descr="F:\Конкурс Учитель\Фото\Колесникова 5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37112"/>
            <a:ext cx="1582832" cy="22048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F:\Конкурс Учитель\Фото\Колесникова 13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5" y="3664248"/>
            <a:ext cx="2070202" cy="2883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461899"/>
            <a:ext cx="165735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5279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19256" cy="1116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Работа с одарёнными детьми</a:t>
            </a:r>
            <a:endParaRPr lang="ru-RU" dirty="0"/>
          </a:p>
        </p:txBody>
      </p:sp>
      <p:pic>
        <p:nvPicPr>
          <p:cNvPr id="6146" name="Picture 2" descr="C:\Users\Оксана\Desktop\фотки\2016-17\2017.03.30_киселевские-чтения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003285" cy="2252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Оксана\Desktop\фотки\осень - зима  - весна 2017-18\2017-12-15-2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19654"/>
            <a:ext cx="4335025" cy="24353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192087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438" y="4005064"/>
            <a:ext cx="3691273" cy="203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22" y="4242972"/>
            <a:ext cx="3541713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4914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82801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Победители олимпиад, конкурсов</a:t>
            </a:r>
            <a:endParaRPr lang="ru-RU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2018500" cy="280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776"/>
            <a:ext cx="1885517" cy="262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00808"/>
            <a:ext cx="1924326" cy="267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2736"/>
            <a:ext cx="1941254" cy="263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506" y="3598564"/>
            <a:ext cx="2275180" cy="316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04201"/>
            <a:ext cx="1815750" cy="265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41952"/>
            <a:ext cx="2014600" cy="272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266533"/>
            <a:ext cx="1473367" cy="212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490" y="3217242"/>
            <a:ext cx="1664983" cy="232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413" y="4368181"/>
            <a:ext cx="1753287" cy="2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4900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686800" cy="8280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Педагогические достижения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1987468" cy="276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57" y="2348880"/>
            <a:ext cx="1944216" cy="270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40968"/>
            <a:ext cx="1951037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80728"/>
            <a:ext cx="2157413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3018"/>
            <a:ext cx="1528067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676" y="980728"/>
            <a:ext cx="1481137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985" y="4482730"/>
            <a:ext cx="1639887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009" y="1218365"/>
            <a:ext cx="1779587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699628"/>
            <a:ext cx="2147972" cy="299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19598"/>
            <a:ext cx="24574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309" y="4779446"/>
            <a:ext cx="1436903" cy="200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676" y="5549158"/>
            <a:ext cx="14382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01" y="4696685"/>
            <a:ext cx="1552253" cy="216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8594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435280" cy="756002"/>
          </a:xfrm>
        </p:spPr>
        <p:txBody>
          <a:bodyPr/>
          <a:lstStyle/>
          <a:p>
            <a:r>
              <a:rPr lang="ru-RU" dirty="0" err="1" smtClean="0"/>
              <a:t>вНеурочная</a:t>
            </a:r>
            <a:r>
              <a:rPr lang="ru-RU" dirty="0" smtClean="0"/>
              <a:t> деятельность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9768">
            <a:off x="107504" y="1124744"/>
            <a:ext cx="3005588" cy="225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5070">
            <a:off x="177807" y="3293944"/>
            <a:ext cx="2809875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6122">
            <a:off x="-27651" y="4581631"/>
            <a:ext cx="29940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645" y="1066204"/>
            <a:ext cx="2437943" cy="137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6351">
            <a:off x="5813829" y="1253021"/>
            <a:ext cx="3036105" cy="170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8709">
            <a:off x="5442161" y="2913781"/>
            <a:ext cx="3359150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 descr="C:\Users\Оксана\Desktop\фотки\2016-17\2017-04-28-07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404">
            <a:off x="5517638" y="4580236"/>
            <a:ext cx="3285936" cy="1845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498" y="2530428"/>
            <a:ext cx="232886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191" y="3717032"/>
            <a:ext cx="1895475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949825"/>
            <a:ext cx="254793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697" y="5399804"/>
            <a:ext cx="1841528" cy="137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0993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Альберт </a:t>
            </a:r>
            <a:r>
              <a:rPr lang="ru-RU" dirty="0"/>
              <a:t>Эйнштейн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2314600" cy="5040560"/>
          </a:xfrm>
        </p:spPr>
        <p:txBody>
          <a:bodyPr>
            <a:normAutofit/>
          </a:bodyPr>
          <a:lstStyle/>
          <a:p>
            <a:r>
              <a:rPr lang="ru-RU" dirty="0"/>
              <a:t>«Каждый гениален. Но если вы будете судить рыбу по её способности взбираться на дерево, она проживёт всю жизнь, считая себя дурой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36912"/>
            <a:ext cx="5855198" cy="365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3796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313</TotalTime>
  <Words>80</Words>
  <Application>Microsoft Office PowerPoint</Application>
  <PresentationFormat>Экран (4:3)</PresentationFormat>
  <Paragraphs>27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Главная</vt:lpstr>
      <vt:lpstr>  МБОУ Бобровская СОШ №1  Публичная презентация  опыта работы учителя русского языка и  литературы   Колесниковой Оксаны Петровны  Образование: Воронежский государственный педагогический университет, 1999 г. Педагогический стаж:  19 лет </vt:lpstr>
      <vt:lpstr>Л.Н. Толстой</vt:lpstr>
      <vt:lpstr>Процент качества обученности по русскому языку и литературе</vt:lpstr>
      <vt:lpstr>Слайд 4</vt:lpstr>
      <vt:lpstr>Работа с одарёнными детьми</vt:lpstr>
      <vt:lpstr>Победители олимпиад, конкурсов</vt:lpstr>
      <vt:lpstr>Педагогические достижения</vt:lpstr>
      <vt:lpstr>вНеурочная деятельность</vt:lpstr>
      <vt:lpstr>Альберт Эйнштейн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1</cp:lastModifiedBy>
  <cp:revision>21</cp:revision>
  <dcterms:created xsi:type="dcterms:W3CDTF">2018-03-28T07:07:19Z</dcterms:created>
  <dcterms:modified xsi:type="dcterms:W3CDTF">2018-04-06T05:31:12Z</dcterms:modified>
</cp:coreProperties>
</file>