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9" r:id="rId5"/>
    <p:sldId id="260" r:id="rId6"/>
    <p:sldId id="263" r:id="rId7"/>
    <p:sldId id="265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D36B0-DDFB-4C60-A88A-2C1D253CCDF6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F7463-5C63-4D0C-BB6C-BAD322245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FEACC-66A8-4146-8866-327C45EC734A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5067C-D71D-4FA2-946E-3280FF2D9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D37A0-CC33-4627-A042-4DD9EF39E210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06195-31B2-48DE-95E9-B2588CBA10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0E471-1B04-4AC5-8C4D-C804B3A673FB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F8CA3-DB31-4D8F-AF19-9BA9A747E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63B6D-9D7B-464E-BDB9-83EA6E46AEFE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CA0CA-D248-4D7F-AC4A-997CC5BE5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3CA48-5877-454B-916B-5169935F61C0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58ADB-9DF2-4B94-91C8-B68D74694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0CE33-A1C3-4DAE-B810-04D844D6460A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BE248-C95A-42B4-A547-D5E132A8D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70983-08A5-41E4-AB41-8346311133A2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5117E-2751-41CA-8F72-DB35D7410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FE03F-5839-4712-85AB-35E724ECFB68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E2C89-25A8-4330-A38F-C0B784387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C6283-4940-4D79-82DD-7AB46ABBEF9B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EFD70-6A3F-428C-B8CA-C7362CF27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92FD2-BF6B-4F96-87F0-A27C4C493D81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EAAB3-3628-4CF5-8C71-D8EAD8F5F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ED87DB-E0CE-45C4-BD3A-9B593EA758E3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95911D-4088-4916-BB21-F02F945F3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46" r:id="rId4"/>
    <p:sldLayoutId id="2147483952" r:id="rId5"/>
    <p:sldLayoutId id="2147483947" r:id="rId6"/>
    <p:sldLayoutId id="2147483953" r:id="rId7"/>
    <p:sldLayoutId id="2147483954" r:id="rId8"/>
    <p:sldLayoutId id="2147483955" r:id="rId9"/>
    <p:sldLayoutId id="2147483948" r:id="rId10"/>
    <p:sldLayoutId id="21474839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18" Type="http://schemas.openxmlformats.org/officeDocument/2006/relationships/image" Target="../media/image3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" Type="http://schemas.openxmlformats.org/officeDocument/2006/relationships/image" Target="../media/image20.jpeg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dobrye.serdtsa/" TargetMode="External"/><Relationship Id="rId13" Type="http://schemas.openxmlformats.org/officeDocument/2006/relationships/image" Target="../media/image55.jpeg"/><Relationship Id="rId18" Type="http://schemas.openxmlformats.org/officeDocument/2006/relationships/image" Target="../media/image60.jpeg"/><Relationship Id="rId3" Type="http://schemas.openxmlformats.org/officeDocument/2006/relationships/image" Target="../media/image48.jpeg"/><Relationship Id="rId21" Type="http://schemas.openxmlformats.org/officeDocument/2006/relationships/image" Target="../media/image63.png"/><Relationship Id="rId7" Type="http://schemas.openxmlformats.org/officeDocument/2006/relationships/image" Target="../media/image51.jpeg"/><Relationship Id="rId12" Type="http://schemas.openxmlformats.org/officeDocument/2006/relationships/image" Target="../media/image54.jpeg"/><Relationship Id="rId17" Type="http://schemas.openxmlformats.org/officeDocument/2006/relationships/image" Target="../media/image59.jpeg"/><Relationship Id="rId2" Type="http://schemas.openxmlformats.org/officeDocument/2006/relationships/image" Target="../media/image47.jpeg"/><Relationship Id="rId16" Type="http://schemas.openxmlformats.org/officeDocument/2006/relationships/image" Target="../media/image58.jpeg"/><Relationship Id="rId20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obrov-school-1.ru/volonterskij-otryad-dobrye-serdca/" TargetMode="External"/><Relationship Id="rId11" Type="http://schemas.openxmlformats.org/officeDocument/2006/relationships/image" Target="../media/image53.jpeg"/><Relationship Id="rId5" Type="http://schemas.openxmlformats.org/officeDocument/2006/relationships/image" Target="../media/image50.jpeg"/><Relationship Id="rId15" Type="http://schemas.openxmlformats.org/officeDocument/2006/relationships/image" Target="../media/image57.jpeg"/><Relationship Id="rId10" Type="http://schemas.openxmlformats.org/officeDocument/2006/relationships/image" Target="../media/image52.jpeg"/><Relationship Id="rId19" Type="http://schemas.openxmlformats.org/officeDocument/2006/relationships/image" Target="../media/image61.jpeg"/><Relationship Id="rId4" Type="http://schemas.openxmlformats.org/officeDocument/2006/relationships/image" Target="../media/image49.jpeg"/><Relationship Id="rId9" Type="http://schemas.openxmlformats.org/officeDocument/2006/relationships/hyperlink" Target="https://vk.com/friends#/club69537607" TargetMode="External"/><Relationship Id="rId14" Type="http://schemas.openxmlformats.org/officeDocument/2006/relationships/image" Target="../media/image5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Relationship Id="rId9" Type="http://schemas.openxmlformats.org/officeDocument/2006/relationships/hyperlink" Target="http://wiki-help.ru/user/3062/profile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13" Type="http://schemas.openxmlformats.org/officeDocument/2006/relationships/image" Target="../media/image82.jpeg"/><Relationship Id="rId18" Type="http://schemas.openxmlformats.org/officeDocument/2006/relationships/image" Target="../media/image87.jpeg"/><Relationship Id="rId26" Type="http://schemas.openxmlformats.org/officeDocument/2006/relationships/image" Target="../media/image92.jpeg"/><Relationship Id="rId3" Type="http://schemas.openxmlformats.org/officeDocument/2006/relationships/image" Target="../media/image72.jpeg"/><Relationship Id="rId21" Type="http://schemas.openxmlformats.org/officeDocument/2006/relationships/hyperlink" Target="http://viktori-ya.ucoz.ru/" TargetMode="External"/><Relationship Id="rId7" Type="http://schemas.openxmlformats.org/officeDocument/2006/relationships/image" Target="../media/image76.jpeg"/><Relationship Id="rId12" Type="http://schemas.openxmlformats.org/officeDocument/2006/relationships/image" Target="../media/image81.jpeg"/><Relationship Id="rId17" Type="http://schemas.openxmlformats.org/officeDocument/2006/relationships/image" Target="../media/image86.jpeg"/><Relationship Id="rId25" Type="http://schemas.openxmlformats.org/officeDocument/2006/relationships/image" Target="../media/image91.jpeg"/><Relationship Id="rId2" Type="http://schemas.openxmlformats.org/officeDocument/2006/relationships/image" Target="../media/image71.jpeg"/><Relationship Id="rId16" Type="http://schemas.openxmlformats.org/officeDocument/2006/relationships/image" Target="../media/image85.jpeg"/><Relationship Id="rId20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11" Type="http://schemas.openxmlformats.org/officeDocument/2006/relationships/image" Target="../media/image80.jpeg"/><Relationship Id="rId24" Type="http://schemas.openxmlformats.org/officeDocument/2006/relationships/hyperlink" Target="http://multiurok.ru/viktbolgova" TargetMode="External"/><Relationship Id="rId5" Type="http://schemas.openxmlformats.org/officeDocument/2006/relationships/image" Target="../media/image74.jpeg"/><Relationship Id="rId15" Type="http://schemas.openxmlformats.org/officeDocument/2006/relationships/image" Target="../media/image84.jpeg"/><Relationship Id="rId23" Type="http://schemas.openxmlformats.org/officeDocument/2006/relationships/hyperlink" Target="http://nsportal.ru/bolgova-viktoriya" TargetMode="External"/><Relationship Id="rId28" Type="http://schemas.openxmlformats.org/officeDocument/2006/relationships/image" Target="../media/image93.jpeg"/><Relationship Id="rId10" Type="http://schemas.openxmlformats.org/officeDocument/2006/relationships/image" Target="../media/image79.jpeg"/><Relationship Id="rId19" Type="http://schemas.openxmlformats.org/officeDocument/2006/relationships/image" Target="../media/image88.jpeg"/><Relationship Id="rId4" Type="http://schemas.openxmlformats.org/officeDocument/2006/relationships/image" Target="../media/image73.jpeg"/><Relationship Id="rId9" Type="http://schemas.openxmlformats.org/officeDocument/2006/relationships/image" Target="../media/image78.jpeg"/><Relationship Id="rId14" Type="http://schemas.openxmlformats.org/officeDocument/2006/relationships/image" Target="../media/image83.jpeg"/><Relationship Id="rId22" Type="http://schemas.openxmlformats.org/officeDocument/2006/relationships/image" Target="../media/image90.jpeg"/><Relationship Id="rId27" Type="http://schemas.openxmlformats.org/officeDocument/2006/relationships/hyperlink" Target="https://edugalaxy.intel.ru/?showuser=9345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2124075" y="333375"/>
            <a:ext cx="5370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defRPr/>
            </a:pP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Конкурс лучших учителей Воронежской </a:t>
            </a:r>
            <a:r>
              <a:rPr lang="ru-RU" altLang="ru-RU" sz="2000" b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области 2018</a:t>
            </a:r>
            <a:endParaRPr lang="ru-RU" altLang="ru-RU" sz="2000" b="1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3284538" y="942975"/>
            <a:ext cx="44656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>
              <a:defRPr/>
            </a:pPr>
            <a:r>
              <a:rPr lang="ru-RU" altLang="ru-RU" sz="20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Публичная презентация опыта работы учителя английского языка МБОУ Бобровская СОШ №1</a:t>
            </a:r>
          </a:p>
          <a:p>
            <a:pPr algn="ctr">
              <a:defRPr/>
            </a:pPr>
            <a:r>
              <a:rPr lang="ru-RU" altLang="ru-RU" sz="2000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Болговой</a:t>
            </a:r>
            <a:r>
              <a:rPr lang="ru-RU" altLang="ru-RU" sz="20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Виктории Валерьевны</a:t>
            </a: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563938" y="2492375"/>
            <a:ext cx="44640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>
              <a:defRPr/>
            </a:pPr>
            <a:r>
              <a:rPr lang="ru-RU" altLang="ru-RU" sz="4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Личность учителя в современной школе</a:t>
            </a:r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2339975" y="5300663"/>
            <a:ext cx="4465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>
              <a:defRPr/>
            </a:pP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2018 г.</a:t>
            </a:r>
          </a:p>
        </p:txBody>
      </p:sp>
      <p:pic>
        <p:nvPicPr>
          <p:cNvPr id="8" name="Рисунок 7" descr="Болгова-В.В.-20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196752"/>
            <a:ext cx="2520280" cy="378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7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0175" y="66675"/>
            <a:ext cx="1381125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3563938" y="214313"/>
            <a:ext cx="5292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>
              <a:defRPr/>
            </a:pPr>
            <a:r>
              <a:rPr lang="ru-RU" altLang="ru-RU" sz="28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«</a:t>
            </a:r>
            <a:r>
              <a:rPr lang="ru-RU" altLang="ru-RU" sz="24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Преподавание – это не наука, а искусство»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4006" y="149832"/>
            <a:ext cx="1453658" cy="10607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Болгова-В.В на урок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765175"/>
            <a:ext cx="1652957" cy="11008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46038" y="3714750"/>
            <a:ext cx="518477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</a:pPr>
            <a:r>
              <a:rPr lang="ru-RU" altLang="ru-RU" sz="4400" b="1">
                <a:latin typeface="Monotype Corsiva" pitchFamily="66" charset="0"/>
              </a:rPr>
              <a:t> </a:t>
            </a:r>
            <a:r>
              <a:rPr lang="ru-RU" altLang="ru-RU" sz="2800" b="1">
                <a:solidFill>
                  <a:srgbClr val="C87D0E"/>
                </a:solidFill>
                <a:latin typeface="Monotype Corsiva" pitchFamily="66" charset="0"/>
              </a:rPr>
              <a:t>Реализация ФГОС ООО в 5 - 9-х классах</a:t>
            </a:r>
            <a:endParaRPr lang="ru-RU" altLang="ru-RU" sz="2000">
              <a:latin typeface="Monotype Corsiva" pitchFamily="66" charset="0"/>
            </a:endParaRPr>
          </a:p>
        </p:txBody>
      </p:sp>
      <p:sp>
        <p:nvSpPr>
          <p:cNvPr id="11270" name="TextBox 1"/>
          <p:cNvSpPr txBox="1">
            <a:spLocks noChangeArrowheads="1"/>
          </p:cNvSpPr>
          <p:nvPr/>
        </p:nvSpPr>
        <p:spPr bwMode="auto">
          <a:xfrm>
            <a:off x="93663" y="1792288"/>
            <a:ext cx="74168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altLang="ru-RU">
                <a:solidFill>
                  <a:srgbClr val="603B14"/>
                </a:solidFill>
              </a:rPr>
              <a:t>Метод проектов</a:t>
            </a:r>
          </a:p>
          <a:p>
            <a:pPr marL="285750" indent="-285750">
              <a:buFont typeface="Arial" charset="0"/>
              <a:buChar char="•"/>
            </a:pPr>
            <a:r>
              <a:rPr lang="ru-RU" altLang="ru-RU">
                <a:solidFill>
                  <a:srgbClr val="603B14"/>
                </a:solidFill>
              </a:rPr>
              <a:t>Кейс – метод</a:t>
            </a:r>
          </a:p>
          <a:p>
            <a:pPr marL="285750" indent="-285750">
              <a:buFont typeface="Arial" charset="0"/>
              <a:buChar char="•"/>
            </a:pPr>
            <a:r>
              <a:rPr lang="ru-RU" altLang="ru-RU">
                <a:solidFill>
                  <a:srgbClr val="603B14"/>
                </a:solidFill>
              </a:rPr>
              <a:t>Ментальные карты</a:t>
            </a:r>
          </a:p>
          <a:p>
            <a:pPr marL="285750" indent="-285750">
              <a:buFont typeface="Arial" charset="0"/>
              <a:buChar char="•"/>
            </a:pPr>
            <a:r>
              <a:rPr lang="ru-RU" altLang="ru-RU">
                <a:solidFill>
                  <a:srgbClr val="603B14"/>
                </a:solidFill>
              </a:rPr>
              <a:t>Кластер</a:t>
            </a:r>
          </a:p>
          <a:p>
            <a:pPr marL="285750" indent="-285750">
              <a:buFont typeface="Arial" charset="0"/>
              <a:buChar char="•"/>
            </a:pPr>
            <a:r>
              <a:rPr lang="ru-RU" altLang="ru-RU">
                <a:solidFill>
                  <a:srgbClr val="603B14"/>
                </a:solidFill>
              </a:rPr>
              <a:t>Развитие критического мышления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ru-RU">
                <a:solidFill>
                  <a:srgbClr val="603B14"/>
                </a:solidFill>
              </a:rPr>
              <a:t>QR</a:t>
            </a:r>
            <a:r>
              <a:rPr lang="ru-RU" altLang="ru-RU">
                <a:solidFill>
                  <a:srgbClr val="603B14"/>
                </a:solidFill>
              </a:rPr>
              <a:t> – коды</a:t>
            </a:r>
          </a:p>
          <a:p>
            <a:pPr marL="285750" indent="-285750">
              <a:buFont typeface="Arial" charset="0"/>
              <a:buChar char="•"/>
            </a:pPr>
            <a:r>
              <a:rPr lang="ru-RU" altLang="ru-RU">
                <a:solidFill>
                  <a:srgbClr val="603B14"/>
                </a:solidFill>
              </a:rPr>
              <a:t>Перевернутый класс</a:t>
            </a:r>
          </a:p>
        </p:txBody>
      </p:sp>
      <p:pic>
        <p:nvPicPr>
          <p:cNvPr id="11271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595" y="1146642"/>
            <a:ext cx="922118" cy="9221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767798"/>
            <a:ext cx="1702589" cy="9821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6" cstate="print">
            <a:lum brigh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179" y="2068760"/>
            <a:ext cx="1293499" cy="739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45" y="3654956"/>
            <a:ext cx="1296268" cy="8097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 noChangeArrowheads="1"/>
          </p:cNvPicPr>
          <p:nvPr/>
        </p:nvPicPr>
        <p:blipFill rotWithShape="1">
          <a:blip r:embed="rId8">
            <a:lum bright="12000"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7461" y="2356046"/>
            <a:ext cx="1290017" cy="10615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Рисунок 13" descr="D:\работа\мк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69" y="1458946"/>
            <a:ext cx="1459947" cy="6659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Объект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303" y="3068960"/>
            <a:ext cx="1583928" cy="10191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792" y="2327315"/>
            <a:ext cx="1428979" cy="9437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9" name="TextBox 5"/>
          <p:cNvSpPr txBox="1">
            <a:spLocks noChangeArrowheads="1"/>
          </p:cNvSpPr>
          <p:nvPr/>
        </p:nvSpPr>
        <p:spPr bwMode="auto">
          <a:xfrm>
            <a:off x="4787900" y="765175"/>
            <a:ext cx="3960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</a:pPr>
            <a:r>
              <a:rPr lang="ru-RU" altLang="ru-RU" sz="4400" b="1">
                <a:latin typeface="Monotype Corsiva" pitchFamily="66" charset="0"/>
              </a:rPr>
              <a:t> </a:t>
            </a:r>
            <a:r>
              <a:rPr lang="ru-RU" altLang="ru-RU" sz="3200" b="1">
                <a:solidFill>
                  <a:srgbClr val="C87D0E"/>
                </a:solidFill>
                <a:latin typeface="Monotype Corsiva" pitchFamily="66" charset="0"/>
              </a:rPr>
              <a:t>Технологии</a:t>
            </a:r>
          </a:p>
        </p:txBody>
      </p:sp>
      <p:pic>
        <p:nvPicPr>
          <p:cNvPr id="16" name="Рисунок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315" y="4610820"/>
            <a:ext cx="1554442" cy="2198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" name="Рисунок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8" y="4610820"/>
            <a:ext cx="1571954" cy="2222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" name="Рисунок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411" y="5767472"/>
            <a:ext cx="1441856" cy="1030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283" name="Прямоугольник 1"/>
          <p:cNvSpPr>
            <a:spLocks noChangeArrowheads="1"/>
          </p:cNvSpPr>
          <p:nvPr/>
        </p:nvSpPr>
        <p:spPr bwMode="auto">
          <a:xfrm>
            <a:off x="93663" y="4765675"/>
            <a:ext cx="51974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91581F"/>
                </a:solidFill>
              </a:rPr>
              <a:t>Авторская рабочая программа, составленная в соответствии с требованиями ФГОС ООО по английскому языку для 5 класса</a:t>
            </a:r>
          </a:p>
          <a:p>
            <a:endParaRPr lang="ru-RU" altLang="ru-RU">
              <a:solidFill>
                <a:srgbClr val="91581F"/>
              </a:solidFill>
            </a:endParaRPr>
          </a:p>
          <a:p>
            <a:r>
              <a:rPr lang="ru-RU" altLang="ru-RU">
                <a:solidFill>
                  <a:srgbClr val="91581F"/>
                </a:solidFill>
              </a:rPr>
              <a:t>Автор рабочей программы, составленной в соответствии с требованиями ФГОС ООО по английскому языку для 7 класса.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57163" y="4340225"/>
            <a:ext cx="7099301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b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Утвержденные рабочие программы, разработанные в соответствии с ФГОС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5538" y="1479550"/>
            <a:ext cx="1216025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70050" y="33338"/>
            <a:ext cx="50403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>
              <a:defRPr/>
            </a:pPr>
            <a:r>
              <a:rPr lang="ru-RU" altLang="ru-RU" sz="4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Достижения учащихся:</a:t>
            </a:r>
          </a:p>
        </p:txBody>
      </p:sp>
      <p:pic>
        <p:nvPicPr>
          <p:cNvPr id="12292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9400" y="42863"/>
            <a:ext cx="1254125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08800" y="2478088"/>
            <a:ext cx="1198563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508104" y="35197"/>
            <a:ext cx="1932639" cy="2704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5" name="Рисунок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8425" y="2933700"/>
            <a:ext cx="1346200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Рисунок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184275" cy="1679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297" name="Рисунок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7163" y="42863"/>
            <a:ext cx="1328737" cy="1868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298" name="Рисунок 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54925" y="4775200"/>
            <a:ext cx="14732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Рисунок 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51625" y="4445000"/>
            <a:ext cx="17399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Рисунок 1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88013" y="4430713"/>
            <a:ext cx="1779587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Рисунок 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45063" y="4445000"/>
            <a:ext cx="1725612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Рисунок 9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159250" y="4445000"/>
            <a:ext cx="177323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Рисунок 3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295650" y="4430713"/>
            <a:ext cx="17272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Рисунок 3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68538" y="4476750"/>
            <a:ext cx="1743075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Рисунок 4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74725" y="4422775"/>
            <a:ext cx="17780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325" y="2360613"/>
            <a:ext cx="5688013" cy="2586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  <a:defRPr/>
            </a:pPr>
            <a:r>
              <a:rPr lang="ru-RU" dirty="0">
                <a:solidFill>
                  <a:srgbClr val="603B14"/>
                </a:solidFill>
              </a:rPr>
              <a:t>Победители и лауреаты во Всероссийской олимпиаде по английскому языку ФГОС ТЕСТ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ru-RU" dirty="0">
                <a:solidFill>
                  <a:srgbClr val="603B14"/>
                </a:solidFill>
              </a:rPr>
              <a:t>Победители во Всероссийской страноведческой викторине «Всё о Великобритании»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ru-RU" dirty="0">
                <a:solidFill>
                  <a:srgbClr val="603B14"/>
                </a:solidFill>
              </a:rPr>
              <a:t>Победители международного конкурса по иностранным языкам «Я – лингвист»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ru-RU" dirty="0">
                <a:solidFill>
                  <a:srgbClr val="603B14"/>
                </a:solidFill>
              </a:rPr>
              <a:t>Всероссийский творческий конкурс «</a:t>
            </a:r>
            <a:r>
              <a:rPr lang="ru-RU" dirty="0" err="1">
                <a:solidFill>
                  <a:srgbClr val="603B14"/>
                </a:solidFill>
              </a:rPr>
              <a:t>Талантоха</a:t>
            </a:r>
            <a:r>
              <a:rPr lang="ru-RU" dirty="0">
                <a:solidFill>
                  <a:srgbClr val="603B14"/>
                </a:solidFill>
              </a:rPr>
              <a:t>»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pic>
        <p:nvPicPr>
          <p:cNvPr id="12307" name="Рисунок 2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9688" y="4454525"/>
            <a:ext cx="1731962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8" name="Рисунок 8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77838" y="390525"/>
            <a:ext cx="14128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928813" y="71438"/>
            <a:ext cx="49688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>
              <a:defRPr/>
            </a:pPr>
            <a:r>
              <a:rPr lang="ru-RU" altLang="ru-RU" sz="4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Внеклассная работа: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92088" y="989013"/>
            <a:ext cx="2114550" cy="704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dirty="0" smtClean="0">
                <a:solidFill>
                  <a:srgbClr val="FFFFFF"/>
                </a:solidFill>
              </a:rPr>
              <a:t>Физкультурно-оздоровительное воспитание</a:t>
            </a:r>
            <a:endParaRPr lang="ru-RU" altLang="ru-RU" dirty="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19375" y="909638"/>
            <a:ext cx="2376488" cy="738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dirty="0" smtClean="0">
                <a:solidFill>
                  <a:srgbClr val="FFFFFF"/>
                </a:solidFill>
              </a:rPr>
              <a:t>Гражданско-п</a:t>
            </a:r>
            <a:r>
              <a:rPr lang="ru-RU" altLang="ru-RU" dirty="0" smtClean="0">
                <a:solidFill>
                  <a:srgbClr val="FFFFFF"/>
                </a:solidFill>
                <a:latin typeface="Franklin Gothic Book" pitchFamily="34" charset="0"/>
              </a:rPr>
              <a:t>атриотическое воспитание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41963" y="957263"/>
            <a:ext cx="2808287" cy="719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dirty="0" smtClean="0">
                <a:solidFill>
                  <a:srgbClr val="FFFFFF"/>
                </a:solidFill>
                <a:latin typeface="Franklin Gothic Book" pitchFamily="34" charset="0"/>
              </a:rPr>
              <a:t>Экологическое</a:t>
            </a:r>
            <a:r>
              <a:rPr lang="ru-RU" altLang="ru-RU" dirty="0" smtClean="0">
                <a:solidFill>
                  <a:srgbClr val="FFFFFF"/>
                </a:solidFill>
              </a:rPr>
              <a:t> воспитание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146" y="1943319"/>
            <a:ext cx="2041028" cy="11480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160" y="3411223"/>
            <a:ext cx="2144315" cy="12061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943855"/>
            <a:ext cx="2171398" cy="1306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66" y="2304666"/>
            <a:ext cx="1870542" cy="10517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16" y="1983011"/>
            <a:ext cx="1798067" cy="11105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15322" y="3407923"/>
            <a:ext cx="1846056" cy="11474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79" y="1942219"/>
            <a:ext cx="1592982" cy="17952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3" y="5002494"/>
            <a:ext cx="1936329" cy="12481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Скругленный прямоугольник 5"/>
          <p:cNvSpPr/>
          <p:nvPr/>
        </p:nvSpPr>
        <p:spPr>
          <a:xfrm>
            <a:off x="5435600" y="3894138"/>
            <a:ext cx="2914650" cy="719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dirty="0" smtClean="0">
                <a:solidFill>
                  <a:srgbClr val="FFFFFF"/>
                </a:solidFill>
              </a:rPr>
              <a:t>Нравственно-эстетическое воспитание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886" y="4840422"/>
            <a:ext cx="1808408" cy="13563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8408" y="4840422"/>
            <a:ext cx="1936724" cy="13180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493838" y="193675"/>
            <a:ext cx="61563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</a:pPr>
            <a:r>
              <a:rPr lang="ru-RU" altLang="ru-RU" sz="4400" b="1">
                <a:solidFill>
                  <a:srgbClr val="C87D0E"/>
                </a:solidFill>
                <a:latin typeface="Monotype Corsiva" pitchFamily="66" charset="0"/>
              </a:rPr>
              <a:t>Волонтерский отряд «Добрые сердца»</a:t>
            </a:r>
            <a:endParaRPr lang="ru-RU" altLang="ru-RU" sz="2000">
              <a:solidFill>
                <a:srgbClr val="C87D0E"/>
              </a:solidFill>
              <a:latin typeface="Monotype Corsiva" pitchFamily="66" charset="0"/>
            </a:endParaRP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67" y="89767"/>
            <a:ext cx="1872208" cy="1652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188913"/>
            <a:ext cx="1093787" cy="1614487"/>
          </a:xfrm>
          <a:prstGeom prst="rect">
            <a:avLst/>
          </a:prstGeom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0" y="1743075"/>
            <a:ext cx="1430338" cy="714375"/>
          </a:xfrm>
          <a:prstGeom prst="rect">
            <a:avLst/>
          </a:prstGeom>
          <a:ln w="12700">
            <a:solidFill>
              <a:srgbClr val="C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38" y="3259138"/>
            <a:ext cx="1660525" cy="1093787"/>
          </a:xfrm>
          <a:prstGeom prst="rect">
            <a:avLst/>
          </a:prstGeom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Прямоугольник 11"/>
          <p:cNvSpPr>
            <a:spLocks noChangeArrowheads="1"/>
          </p:cNvSpPr>
          <p:nvPr/>
        </p:nvSpPr>
        <p:spPr bwMode="auto">
          <a:xfrm>
            <a:off x="-14288" y="4368800"/>
            <a:ext cx="1993901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1200">
                <a:latin typeface="Times New Roman" pitchFamily="18" charset="0"/>
                <a:hlinkClick r:id="rId6"/>
              </a:rPr>
              <a:t>http://bobrov-school-1.ru/volonterskij-otryad-dobrye-serdca/</a:t>
            </a:r>
            <a:endParaRPr lang="ru-RU" altLang="ru-RU" sz="1200">
              <a:latin typeface="Times New Roman" pitchFamily="18" charset="0"/>
            </a:endParaRPr>
          </a:p>
        </p:txBody>
      </p:sp>
      <p:pic>
        <p:nvPicPr>
          <p:cNvPr id="16392" name="Рисунок 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8" y="5084763"/>
            <a:ext cx="1533525" cy="841375"/>
          </a:xfrm>
          <a:prstGeom prst="rect">
            <a:avLst/>
          </a:prstGeom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5" name="Прямоугольник 4"/>
          <p:cNvSpPr>
            <a:spLocks noChangeArrowheads="1"/>
          </p:cNvSpPr>
          <p:nvPr/>
        </p:nvSpPr>
        <p:spPr bwMode="auto">
          <a:xfrm>
            <a:off x="0" y="2678113"/>
            <a:ext cx="21240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1200">
                <a:latin typeface="Times New Roman" pitchFamily="18" charset="0"/>
                <a:hlinkClick r:id="rId8"/>
              </a:rPr>
              <a:t>https://www.facebook.com/groups/dobrye.serdtsa</a:t>
            </a:r>
            <a:r>
              <a:rPr lang="en-US" altLang="ru-RU">
                <a:latin typeface="Times New Roman" pitchFamily="18" charset="0"/>
                <a:hlinkClick r:id="rId8"/>
              </a:rPr>
              <a:t>/</a:t>
            </a:r>
            <a:endParaRPr lang="ru-RU" altLang="ru-RU">
              <a:latin typeface="Times New Roman" pitchFamily="18" charset="0"/>
            </a:endParaRPr>
          </a:p>
        </p:txBody>
      </p:sp>
      <p:sp>
        <p:nvSpPr>
          <p:cNvPr id="14346" name="Прямоугольник 5"/>
          <p:cNvSpPr>
            <a:spLocks noChangeArrowheads="1"/>
          </p:cNvSpPr>
          <p:nvPr/>
        </p:nvSpPr>
        <p:spPr bwMode="auto">
          <a:xfrm>
            <a:off x="71438" y="6092825"/>
            <a:ext cx="1533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1200">
                <a:latin typeface="Times New Roman" pitchFamily="18" charset="0"/>
                <a:hlinkClick r:id="rId9"/>
              </a:rPr>
              <a:t>https://vk.com/friends#/club69537607</a:t>
            </a:r>
            <a:endParaRPr lang="ru-RU" altLang="ru-RU" sz="1200">
              <a:latin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75463" y="863600"/>
            <a:ext cx="1131887" cy="159385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3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0425" y="1462088"/>
            <a:ext cx="1101725" cy="1797050"/>
          </a:xfrm>
          <a:prstGeom prst="rect">
            <a:avLst/>
          </a:prstGeom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12088" y="1866900"/>
            <a:ext cx="1146175" cy="1622425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781800" y="2690813"/>
            <a:ext cx="1225550" cy="1711325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0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47025" y="3546475"/>
            <a:ext cx="1128713" cy="1638300"/>
          </a:xfrm>
          <a:prstGeom prst="rect">
            <a:avLst/>
          </a:prstGeom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659" y="1178141"/>
            <a:ext cx="1777085" cy="13214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17" y="2171868"/>
            <a:ext cx="1952083" cy="14677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776" y="3410385"/>
            <a:ext cx="1966850" cy="14611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588" y="4871558"/>
            <a:ext cx="1964824" cy="14611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000" y="5348741"/>
            <a:ext cx="1911595" cy="14157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738813" y="3449638"/>
            <a:ext cx="1155700" cy="1635125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99" y="5348741"/>
            <a:ext cx="1725796" cy="12062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-396875" y="0"/>
            <a:ext cx="777716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400" b="1">
                <a:solidFill>
                  <a:srgbClr val="C87D0E"/>
                </a:solidFill>
                <a:latin typeface="Monotype Corsiva" pitchFamily="66" charset="0"/>
              </a:rPr>
              <a:t>Центр Гражданской Взаимопомощи-Бобров:</a:t>
            </a:r>
          </a:p>
        </p:txBody>
      </p:sp>
      <p:pic>
        <p:nvPicPr>
          <p:cNvPr id="18435" name="Рисунок 2" descr="ЦГВ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14" y="3542351"/>
            <a:ext cx="2697903" cy="17969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Рисунок 3" descr="ЦГВ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3" y="1413448"/>
            <a:ext cx="2663774" cy="17742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709" y="102551"/>
            <a:ext cx="2428390" cy="34397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16174" y="1100126"/>
            <a:ext cx="2227537" cy="31752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367" name="Рисунок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39975" y="4662488"/>
            <a:ext cx="4465638" cy="21955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528" y="4737869"/>
            <a:ext cx="1375297" cy="1927069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655995"/>
            <a:ext cx="1328191" cy="1950075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  <p:sp>
        <p:nvSpPr>
          <p:cNvPr id="15370" name="Прямоугольник 5"/>
          <p:cNvSpPr>
            <a:spLocks noChangeArrowheads="1"/>
          </p:cNvSpPr>
          <p:nvPr/>
        </p:nvSpPr>
        <p:spPr bwMode="auto">
          <a:xfrm>
            <a:off x="6224588" y="3983038"/>
            <a:ext cx="29051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1600">
                <a:latin typeface="Monotype Corsiva" pitchFamily="66" charset="0"/>
                <a:hlinkClick r:id="rId9"/>
              </a:rPr>
              <a:t>http://wiki-help.ru/user/3062/profile</a:t>
            </a:r>
            <a:endParaRPr lang="ru-RU" altLang="ru-RU" sz="1600">
              <a:latin typeface="Monotype Corsiva" pitchFamily="66" charset="0"/>
            </a:endParaRPr>
          </a:p>
          <a:p>
            <a:endParaRPr lang="ru-RU" altLang="ru-RU">
              <a:latin typeface="Monotype Corsiva" pitchFamily="66" charset="0"/>
            </a:endParaRPr>
          </a:p>
        </p:txBody>
      </p:sp>
      <p:sp>
        <p:nvSpPr>
          <p:cNvPr id="15371" name="TextBox 5"/>
          <p:cNvSpPr txBox="1">
            <a:spLocks noChangeArrowheads="1"/>
          </p:cNvSpPr>
          <p:nvPr/>
        </p:nvSpPr>
        <p:spPr bwMode="auto">
          <a:xfrm>
            <a:off x="107950" y="5572125"/>
            <a:ext cx="2232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>
                <a:solidFill>
                  <a:srgbClr val="603B14"/>
                </a:solidFill>
              </a:rPr>
              <a:t>Открытие ЦГВ -Бобров,</a:t>
            </a:r>
          </a:p>
          <a:p>
            <a:r>
              <a:rPr lang="ru-RU" altLang="ru-RU" sz="1400">
                <a:solidFill>
                  <a:srgbClr val="603B14"/>
                </a:solidFill>
              </a:rPr>
              <a:t>16 мая 2014г.</a:t>
            </a:r>
            <a:endParaRPr lang="ru-RU" alt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263" y="3090863"/>
            <a:ext cx="6905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3" y="4367213"/>
            <a:ext cx="8985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77800" y="58738"/>
            <a:ext cx="8780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>
              <a:defRPr/>
            </a:pPr>
            <a:r>
              <a:rPr lang="ru-RU" alt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Трансляция педагогического мастерства</a:t>
            </a:r>
          </a:p>
        </p:txBody>
      </p:sp>
      <p:pic>
        <p:nvPicPr>
          <p:cNvPr id="16389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3500" y="4379913"/>
            <a:ext cx="874713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65313" y="3527425"/>
            <a:ext cx="56515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Рисунок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65250" y="3444875"/>
            <a:ext cx="50006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Рисунок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700" y="3444875"/>
            <a:ext cx="54292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Рисунок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81063" y="3594100"/>
            <a:ext cx="5699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Рисунок 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27263" y="3725863"/>
            <a:ext cx="6604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Рисунок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9100" y="3713163"/>
            <a:ext cx="542925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1847850"/>
            <a:ext cx="243205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классы в серии семинаров для учителей иностранных языков по вопросам реализации ФГОС НОО,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г.Воронеж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63" y="766624"/>
            <a:ext cx="2015199" cy="1051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924675" y="2244725"/>
            <a:ext cx="2212975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«Деятельность педагогических коллективов школ по реализации ФГОС основной школы (5-9 классы)», Академия повышения квалификации и проф. переподготовки работников образования, г. Москва.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7412623" y="546091"/>
            <a:ext cx="1292977" cy="17994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400" name="Рисунок 7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24000" y="4367213"/>
            <a:ext cx="8493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230" y="766624"/>
            <a:ext cx="1811209" cy="13584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695575" y="2324100"/>
            <a:ext cx="2430463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 на предметном семинаре учителей иностранного языка на базе МБОУ «Лицей №3»,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г.Воронеж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56188" y="2255838"/>
            <a:ext cx="1765300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«Дистанционные образовательные технологии: методики и способы их использования в условиях организации учебного процесса в общеобразовательных учреждениях»,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ВОИПКиПРО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г.Воронеж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499" y="770006"/>
            <a:ext cx="1739445" cy="13045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" y="5316149"/>
            <a:ext cx="720105" cy="1025062"/>
          </a:xfrm>
          <a:prstGeom prst="rect">
            <a:avLst/>
          </a:prstGeom>
          <a:ln>
            <a:solidFill>
              <a:srgbClr val="C0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28" y="5676589"/>
            <a:ext cx="687708" cy="1001736"/>
          </a:xfrm>
          <a:prstGeom prst="rect">
            <a:avLst/>
          </a:prstGeom>
          <a:ln>
            <a:solidFill>
              <a:srgbClr val="C0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915" y="5799297"/>
            <a:ext cx="667855" cy="983946"/>
          </a:xfrm>
          <a:prstGeom prst="rect">
            <a:avLst/>
          </a:prstGeom>
          <a:ln>
            <a:solidFill>
              <a:srgbClr val="C0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320" y="5896378"/>
            <a:ext cx="669288" cy="937345"/>
          </a:xfrm>
          <a:prstGeom prst="rect">
            <a:avLst/>
          </a:prstGeom>
          <a:ln>
            <a:solidFill>
              <a:srgbClr val="C0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6"/>
          <p:cNvSpPr/>
          <p:nvPr/>
        </p:nvSpPr>
        <p:spPr>
          <a:xfrm>
            <a:off x="766763" y="5195888"/>
            <a:ext cx="25558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по материалам научно-практических конференций </a:t>
            </a:r>
          </a:p>
        </p:txBody>
      </p:sp>
      <p:pic>
        <p:nvPicPr>
          <p:cNvPr id="16410" name="Рисунок 6" descr="мой сайт2.jp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640138" y="4049713"/>
            <a:ext cx="1333500" cy="658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411" name="Прямоугольник 7"/>
          <p:cNvSpPr>
            <a:spLocks noChangeArrowheads="1"/>
          </p:cNvSpPr>
          <p:nvPr/>
        </p:nvSpPr>
        <p:spPr bwMode="auto">
          <a:xfrm>
            <a:off x="2944813" y="4752975"/>
            <a:ext cx="2638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Личный сайт : </a:t>
            </a:r>
            <a:r>
              <a:rPr lang="ru-RU" altLang="ru-RU" sz="1200" u="sng">
                <a:latin typeface="Times New Roman" pitchFamily="18" charset="0"/>
                <a:cs typeface="Times New Roman" pitchFamily="18" charset="0"/>
                <a:hlinkClick r:id="rId21"/>
              </a:rPr>
              <a:t>http://viktori-ya.ucoz.ru</a:t>
            </a:r>
            <a:endParaRPr lang="ru-RU" altLang="ru-RU" sz="1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412" name="Рисунок 4" descr="мой сайт1.jpg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8212138" y="4421188"/>
            <a:ext cx="895350" cy="501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413" name="Прямоугольник 8"/>
          <p:cNvSpPr>
            <a:spLocks noChangeArrowheads="1"/>
          </p:cNvSpPr>
          <p:nvPr/>
        </p:nvSpPr>
        <p:spPr bwMode="auto">
          <a:xfrm>
            <a:off x="5364163" y="4329113"/>
            <a:ext cx="28479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Личный сайт на портале Социальная сеть работников образования: </a:t>
            </a:r>
          </a:p>
          <a:p>
            <a:pPr algn="ctr"/>
            <a:r>
              <a:rPr lang="ru-RU" altLang="ru-RU" sz="1200" u="sng">
                <a:latin typeface="Times New Roman" pitchFamily="18" charset="0"/>
                <a:cs typeface="Times New Roman" pitchFamily="18" charset="0"/>
                <a:hlinkClick r:id="rId23"/>
              </a:rPr>
              <a:t>http://nsportal.ru/bolgova-viktoriya</a:t>
            </a:r>
            <a:endParaRPr lang="ru-RU" alt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14" name="Прямоугольник 5"/>
          <p:cNvSpPr>
            <a:spLocks noChangeArrowheads="1"/>
          </p:cNvSpPr>
          <p:nvPr/>
        </p:nvSpPr>
        <p:spPr bwMode="auto">
          <a:xfrm>
            <a:off x="5557838" y="4943475"/>
            <a:ext cx="3097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Личный сайт на портале Мультиурок : </a:t>
            </a:r>
          </a:p>
          <a:p>
            <a:r>
              <a:rPr lang="en-US" altLang="ru-RU" sz="1200">
                <a:latin typeface="Times New Roman" pitchFamily="18" charset="0"/>
                <a:cs typeface="Times New Roman" pitchFamily="18" charset="0"/>
                <a:hlinkClick r:id="rId24"/>
              </a:rPr>
              <a:t>http://multiurok.ru/viktbolgova</a:t>
            </a:r>
            <a:endParaRPr lang="ru-RU" altLang="ru-RU" sz="1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415" name="Рисунок 9" descr="мой сайт4.jpg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8242300" y="4995863"/>
            <a:ext cx="874713" cy="430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416" name="Прямоугольник 7"/>
          <p:cNvSpPr>
            <a:spLocks noChangeArrowheads="1"/>
          </p:cNvSpPr>
          <p:nvPr/>
        </p:nvSpPr>
        <p:spPr bwMode="auto">
          <a:xfrm>
            <a:off x="5637213" y="5478463"/>
            <a:ext cx="25257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Личный сайт  на портале для учителей английского языка: </a:t>
            </a:r>
            <a:r>
              <a:rPr lang="en-US" altLang="ru-RU" sz="1200" u="sng">
                <a:solidFill>
                  <a:srgbClr val="C00000"/>
                </a:solidFill>
              </a:rPr>
              <a:t>https://www.englishteachers.ru/forum/index.php?s=871e8ffd1434be34fefe4f29bd77f642&amp;showuser=43518</a:t>
            </a:r>
            <a:r>
              <a:rPr lang="ru-RU" altLang="ru-RU" sz="1200" u="sng">
                <a:solidFill>
                  <a:srgbClr val="C00000"/>
                </a:solidFill>
              </a:rPr>
              <a:t> </a:t>
            </a:r>
            <a:endParaRPr lang="ru-RU" altLang="ru-RU" sz="1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417" name="Рисунок 2" descr="мой сайт6.jpg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8262938" y="5680075"/>
            <a:ext cx="86995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418" name="Прямоугольник 8"/>
          <p:cNvSpPr>
            <a:spLocks noChangeArrowheads="1"/>
          </p:cNvSpPr>
          <p:nvPr/>
        </p:nvSpPr>
        <p:spPr bwMode="auto">
          <a:xfrm>
            <a:off x="2735263" y="5799138"/>
            <a:ext cx="29384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Личный сайт на портале </a:t>
            </a:r>
            <a:r>
              <a:rPr lang="en-US" altLang="ru-RU" sz="1200">
                <a:latin typeface="Times New Roman" pitchFamily="18" charset="0"/>
                <a:cs typeface="Times New Roman" pitchFamily="18" charset="0"/>
              </a:rPr>
              <a:t>Intel</a:t>
            </a: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:  </a:t>
            </a:r>
            <a:endParaRPr lang="en-US" altLang="ru-RU" sz="120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ru-RU" sz="1200">
                <a:latin typeface="Times New Roman" pitchFamily="18" charset="0"/>
                <a:cs typeface="Times New Roman" pitchFamily="18" charset="0"/>
                <a:hlinkClick r:id="rId27"/>
              </a:rPr>
              <a:t>https://edugalaxy.intel.ru/?showuser=93457</a:t>
            </a:r>
            <a:endParaRPr lang="en-US" altLang="ru-RU" sz="1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419" name="Рисунок 8" descr="мой сайт5.jpg"/>
          <p:cNvPicPr>
            <a:picLocks noChangeAspect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3713163" y="5118100"/>
            <a:ext cx="1260475" cy="615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7044417</TotalTime>
  <Words>342</Words>
  <Application>Microsoft Office PowerPoint</Application>
  <PresentationFormat>Экран (4:3)</PresentationFormat>
  <Paragraphs>51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Болгова Виктория Валерьевна</dc:creator>
  <cp:lastModifiedBy>1</cp:lastModifiedBy>
  <cp:revision>104</cp:revision>
  <dcterms:modified xsi:type="dcterms:W3CDTF">2018-04-05T12:09:10Z</dcterms:modified>
</cp:coreProperties>
</file>