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 varScale="1">
        <p:scale>
          <a:sx n="99" d="100"/>
          <a:sy n="99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результатов педагогической деятельности</a:t>
            </a:r>
          </a:p>
          <a:p>
            <a:pPr algn="ctr"/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943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Создание мотивирующей образовательной среды, развитие интересов, способностей и талантов на уроках английского языка и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внеурочной деятельности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6" name="Picture 2" descr="G:\1683713181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9" y="2276872"/>
            <a:ext cx="2212848" cy="2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78456"/>
            <a:ext cx="3534900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4623" y="4069044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едосейкина Ольга Юрьевна</a:t>
            </a:r>
            <a:r>
              <a:rPr lang="ru-RU" alt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учитель иностранных языков,</a:t>
            </a:r>
          </a:p>
          <a:p>
            <a:pPr algn="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5 «Г» класса </a:t>
            </a:r>
          </a:p>
          <a:p>
            <a:pPr algn="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МБОУ </a:t>
            </a:r>
            <a:r>
              <a:rPr lang="ru-RU" alt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Хреновская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СОШ№1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Бобровского муниципального района.</a:t>
            </a:r>
          </a:p>
          <a:p>
            <a:pPr algn="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Первая квалификационная категория.</a:t>
            </a:r>
          </a:p>
          <a:p>
            <a:pPr algn="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Педагогический стаж работы – 20 лет </a:t>
            </a:r>
          </a:p>
          <a:p>
            <a:pPr algn="ctr"/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Мое педагогическое кредо – «Творчество и труд!»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171400"/>
            <a:ext cx="864096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Моя </a:t>
            </a:r>
            <a:r>
              <a:rPr lang="ru-RU" sz="2800" dirty="0">
                <a:solidFill>
                  <a:srgbClr val="FFFF00"/>
                </a:solidFill>
              </a:rPr>
              <a:t>методическая система</a:t>
            </a:r>
          </a:p>
          <a:p>
            <a:pPr>
              <a:defRPr/>
            </a:pPr>
            <a:r>
              <a:rPr lang="ru-RU" sz="2000" dirty="0">
                <a:solidFill>
                  <a:srgbClr val="FFFF00"/>
                </a:solidFill>
              </a:rPr>
              <a:t>Цель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Воспитание личности ребенка, интегрированного в современное общество и нацеленного на самообразование и саморазвитие</a:t>
            </a:r>
          </a:p>
          <a:p>
            <a:pPr>
              <a:defRPr/>
            </a:pPr>
            <a:endParaRPr lang="ru-RU" sz="9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FFFF00"/>
                </a:solidFill>
              </a:rPr>
              <a:t>Задачи: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- Развивать умение самостоятельно приобретать и применять полученные знания на практике.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Формировать коммуникативные и </a:t>
            </a:r>
            <a:r>
              <a:rPr lang="ru-RU" dirty="0">
                <a:solidFill>
                  <a:srgbClr val="002060"/>
                </a:solidFill>
              </a:rPr>
              <a:t>познавательные </a:t>
            </a:r>
            <a:r>
              <a:rPr lang="ru-RU" dirty="0" smtClean="0">
                <a:solidFill>
                  <a:srgbClr val="002060"/>
                </a:solidFill>
              </a:rPr>
              <a:t>качества.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- Раскрывать и развивать таланты</a:t>
            </a:r>
          </a:p>
          <a:p>
            <a:pPr marL="285750" indent="-285750">
              <a:buFontTx/>
              <a:buChar char="-"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a typeface="ＤＦ明朝体W5" pitchFamily="49" charset="-128"/>
              </a:rPr>
              <a:t>   </a:t>
            </a:r>
            <a:r>
              <a:rPr lang="ru-RU" dirty="0">
                <a:solidFill>
                  <a:srgbClr val="FFFF00"/>
                </a:solidFill>
                <a:ea typeface="ＤＦ明朝体W5" pitchFamily="49" charset="-128"/>
              </a:rPr>
              <a:t>Стиль учителя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Тип </a:t>
            </a:r>
            <a:r>
              <a:rPr lang="ru-RU" dirty="0">
                <a:solidFill>
                  <a:srgbClr val="002060"/>
                </a:solidFill>
                <a:latin typeface="Arial"/>
              </a:rPr>
              <a:t>методической системы: </a:t>
            </a:r>
            <a:r>
              <a:rPr lang="ru-RU" dirty="0" smtClean="0">
                <a:solidFill>
                  <a:srgbClr val="002060"/>
                </a:solidFill>
                <a:latin typeface="Arial"/>
              </a:rPr>
              <a:t> активный</a:t>
            </a:r>
            <a:endParaRPr lang="ru-RU" sz="900" dirty="0">
              <a:solidFill>
                <a:srgbClr val="C00000"/>
              </a:solidFill>
              <a:latin typeface="Arial"/>
            </a:endParaRPr>
          </a:p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latin typeface="Arial"/>
              </a:rPr>
              <a:t>Личность учителя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 Непрерывное </a:t>
            </a:r>
            <a:r>
              <a:rPr lang="ru-RU" dirty="0">
                <a:solidFill>
                  <a:srgbClr val="002060"/>
                </a:solidFill>
                <a:latin typeface="Arial"/>
              </a:rPr>
              <a:t>саморазвитие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</a:rPr>
              <a:t>повышение квалификации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 (</a:t>
            </a:r>
            <a:r>
              <a:rPr lang="ru-RU" dirty="0">
                <a:solidFill>
                  <a:srgbClr val="002060"/>
                </a:solidFill>
                <a:latin typeface="Arial"/>
              </a:rPr>
              <a:t>курсы ПК, НПК, семинары, </a:t>
            </a:r>
            <a:endParaRPr lang="ru-RU" dirty="0" smtClean="0">
              <a:solidFill>
                <a:srgbClr val="002060"/>
              </a:solidFill>
              <a:latin typeface="Arial"/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/>
              </a:rPr>
              <a:t>вебинары</a:t>
            </a:r>
            <a:r>
              <a:rPr lang="ru-RU" dirty="0">
                <a:solidFill>
                  <a:srgbClr val="002060"/>
                </a:solidFill>
                <a:latin typeface="Arial"/>
              </a:rPr>
              <a:t>, конкурсы)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 Опора </a:t>
            </a:r>
            <a:r>
              <a:rPr lang="ru-RU" dirty="0">
                <a:solidFill>
                  <a:srgbClr val="002060"/>
                </a:solidFill>
                <a:latin typeface="Arial"/>
              </a:rPr>
              <a:t>на опыт отечественной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 педагогики</a:t>
            </a:r>
            <a:endParaRPr lang="ru-RU" dirty="0">
              <a:solidFill>
                <a:srgbClr val="002060"/>
              </a:solidFill>
              <a:latin typeface="Arial"/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/>
              </a:rPr>
              <a:t>              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  <a:ea typeface="ＤＦ明朝体W5" pitchFamily="49" charset="-128"/>
              </a:rPr>
              <a:t>                                            </a:t>
            </a:r>
            <a:endParaRPr lang="ru-RU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22208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7488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Современные технологии обучения</a:t>
            </a:r>
          </a:p>
        </p:txBody>
      </p:sp>
      <p:pic>
        <p:nvPicPr>
          <p:cNvPr id="5" name="Picture 2" descr="D:\2022\Мои Файлы\Школа\Учитель года 2019\ЦОР\ФОТО\IMG_20231207_124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9" b="13368"/>
          <a:stretch/>
        </p:blipFill>
        <p:spPr bwMode="auto">
          <a:xfrm>
            <a:off x="4716016" y="3829096"/>
            <a:ext cx="3924158" cy="19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2022\АНГЛИЙСКИЕ КОНКУРСЫ\2022-2023\ХАКАТОН\20230216_164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0" y="3717032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022\Мои Файлы\ДИМА\ФОТО\2023\ВЕСНА 2023\24 АПРЕЛЯ 2023\168257655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723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/>
          <a:stretch/>
        </p:blipFill>
        <p:spPr bwMode="auto">
          <a:xfrm>
            <a:off x="4860032" y="830341"/>
            <a:ext cx="3339028" cy="206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5625" y="3121486"/>
            <a:ext cx="307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b="1" dirty="0">
                <a:solidFill>
                  <a:srgbClr val="002060"/>
                </a:solidFill>
              </a:rPr>
              <a:t>Игровые 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78092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28600" indent="-2286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Развивающие </a:t>
            </a:r>
            <a:r>
              <a:rPr lang="ru-RU" b="1" dirty="0">
                <a:solidFill>
                  <a:srgbClr val="002060"/>
                </a:solidFill>
              </a:rPr>
              <a:t>технологии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4125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Проектно-исследовательские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технологии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999" y="5926822"/>
            <a:ext cx="4068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Межпредметные</a:t>
            </a:r>
            <a:r>
              <a:rPr lang="ru-RU" b="1" dirty="0">
                <a:solidFill>
                  <a:srgbClr val="002060"/>
                </a:solidFill>
              </a:rPr>
              <a:t>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5282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Социально-направленная деятельность учащихся</a:t>
            </a:r>
            <a:r>
              <a:rPr lang="ru-RU" alt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Праздничное мероприятие «День пожилого человека»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2022\Мои Файлы\Школа\КЛАСС\ДЕНЬ ПОЖИЛЫХ\IMG_20230929_091238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/>
          <a:stretch/>
        </p:blipFill>
        <p:spPr bwMode="auto">
          <a:xfrm>
            <a:off x="5148064" y="1495533"/>
            <a:ext cx="2632364" cy="24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22\Мои Файлы\Школа\КЛАСС\ДЕНЬ ПОЖИЛЫХ\IMG_20230929_0914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b="36917"/>
          <a:stretch/>
        </p:blipFill>
        <p:spPr bwMode="auto">
          <a:xfrm>
            <a:off x="1235490" y="4186056"/>
            <a:ext cx="2348469" cy="22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22\Мои Файлы\Школа\КЛАСС\ДЕНЬ ПОЖИЛЫХ\IMG_20230929_0921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0"/>
          <a:stretch/>
        </p:blipFill>
        <p:spPr bwMode="auto">
          <a:xfrm>
            <a:off x="4654027" y="4149080"/>
            <a:ext cx="3806405" cy="22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022\Мои Файлы\Школа\КЛАСС\ДЕНЬ ПОЖИЛЫХ\IMG_20230929_092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2975"/>
            <a:ext cx="3280505" cy="24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Творческая и познавательная деятельность учащихся</a:t>
            </a:r>
            <a:r>
              <a:rPr lang="ru-RU" alt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6853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«Традиции Англии»</a:t>
            </a:r>
            <a:endParaRPr lang="ru-RU" b="1" dirty="0"/>
          </a:p>
        </p:txBody>
      </p:sp>
      <p:pic>
        <p:nvPicPr>
          <p:cNvPr id="5122" name="Picture 2" descr="D:\2022\Мои Файлы\Школа\Английский клуб\Рождество\3-4 класс\IMG_20191226_140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b="15961"/>
          <a:stretch/>
        </p:blipFill>
        <p:spPr bwMode="auto">
          <a:xfrm>
            <a:off x="4572000" y="1466245"/>
            <a:ext cx="3904131" cy="222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22\Мои Файлы\Школа\Английский клуб\IMG_20200124_14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9"/>
          <a:stretch/>
        </p:blipFill>
        <p:spPr bwMode="auto">
          <a:xfrm>
            <a:off x="577071" y="1538883"/>
            <a:ext cx="3312368" cy="20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2022\Мои Файлы\ДИМА\ФОТО\2019\ОСЕНЬ 2019\ОКТЯБРЬ 2019\31 ОКТЯБРЯ 2019\DSCN14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b="20578"/>
          <a:stretch/>
        </p:blipFill>
        <p:spPr bwMode="auto">
          <a:xfrm>
            <a:off x="2457961" y="3966623"/>
            <a:ext cx="3943253" cy="26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089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"/>
              </a:rPr>
              <a:t>Результаты </a:t>
            </a:r>
            <a:r>
              <a:rPr lang="ru-RU" sz="3600" dirty="0">
                <a:solidFill>
                  <a:srgbClr val="FFFF00"/>
                </a:solidFill>
                <a:latin typeface="Arial"/>
              </a:rPr>
              <a:t>работы</a:t>
            </a:r>
          </a:p>
          <a:p>
            <a:pPr algn="just"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Отсутствие </a:t>
            </a:r>
            <a:r>
              <a:rPr lang="ru-RU" sz="1600" dirty="0">
                <a:solidFill>
                  <a:srgbClr val="002060"/>
                </a:solidFill>
              </a:rPr>
              <a:t>неуспевающих, повышение образовательного уровня учащихся, качество знаний - </a:t>
            </a:r>
            <a:r>
              <a:rPr lang="ru-RU" sz="1600" dirty="0" smtClean="0">
                <a:solidFill>
                  <a:srgbClr val="002060"/>
                </a:solidFill>
              </a:rPr>
              <a:t>65% </a:t>
            </a:r>
            <a:endParaRPr lang="ru-RU" sz="160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</a:rPr>
              <a:t>Мои ученики ежегодно участвуют в конкурсах различных уровней, занимают призовые места и становятся дипломантами и лауреатами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925" algn="just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2020-2021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муниципальный </a:t>
            </a:r>
            <a:r>
              <a:rPr lang="ru-RU" sz="1600" dirty="0">
                <a:solidFill>
                  <a:srgbClr val="002060"/>
                </a:solidFill>
              </a:rPr>
              <a:t>этап всероссийской олимпиады школьников по английскому </a:t>
            </a:r>
            <a:r>
              <a:rPr lang="ru-RU" sz="1600" dirty="0" smtClean="0">
                <a:solidFill>
                  <a:srgbClr val="002060"/>
                </a:solidFill>
              </a:rPr>
              <a:t>языку, Зотов Сергей, 9б класс,  призер.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№151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21.12.2020г</a:t>
            </a:r>
          </a:p>
          <a:p>
            <a:pPr marL="34925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rgbClr val="002060"/>
                </a:solidFill>
              </a:rPr>
              <a:t>Региональный </a:t>
            </a:r>
            <a:r>
              <a:rPr lang="ru-RU" sz="1600" dirty="0">
                <a:solidFill>
                  <a:srgbClr val="002060"/>
                </a:solidFill>
              </a:rPr>
              <a:t>фестиваль иностранных языков «Полиглот» 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Волощенко</a:t>
            </a:r>
            <a:r>
              <a:rPr lang="ru-RU" sz="1600" dirty="0" smtClean="0">
                <a:solidFill>
                  <a:srgbClr val="002060"/>
                </a:solidFill>
              </a:rPr>
              <a:t> Егор, 6б класс,  </a:t>
            </a:r>
            <a:r>
              <a:rPr lang="ru-RU" sz="1600" dirty="0" err="1" smtClean="0">
                <a:solidFill>
                  <a:srgbClr val="002060"/>
                </a:solidFill>
              </a:rPr>
              <a:t>Волощенко</a:t>
            </a:r>
            <a:r>
              <a:rPr lang="ru-RU" sz="1600" dirty="0" smtClean="0">
                <a:solidFill>
                  <a:srgbClr val="002060"/>
                </a:solidFill>
              </a:rPr>
              <a:t> Илья,  6б класс, 3 место.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№344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26.03.2021г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925" algn="just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2021-2022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муниципальный этап всероссийской олимпиады школьников по английскому языку, Мальцев Кирилл, 9а класс,  призер.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№196/3 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24.12.2021г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Муниципальный этап всероссийской олимпиады школьников по английскому языку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Бовыкина</a:t>
            </a:r>
            <a:r>
              <a:rPr lang="ru-RU" sz="1600" dirty="0" smtClean="0">
                <a:solidFill>
                  <a:srgbClr val="002060"/>
                </a:solidFill>
              </a:rPr>
              <a:t> Анастасия, 10 </a:t>
            </a:r>
            <a:r>
              <a:rPr lang="ru-RU" sz="1600" dirty="0">
                <a:solidFill>
                  <a:srgbClr val="002060"/>
                </a:solidFill>
              </a:rPr>
              <a:t>класс,  призер.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№196/3 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24.12.2021г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М</a:t>
            </a:r>
            <a:r>
              <a:rPr lang="ru-RU" sz="1600" dirty="0" smtClean="0">
                <a:solidFill>
                  <a:srgbClr val="002060"/>
                </a:solidFill>
              </a:rPr>
              <a:t>униципальный </a:t>
            </a:r>
            <a:r>
              <a:rPr lang="ru-RU" sz="1600" dirty="0">
                <a:solidFill>
                  <a:srgbClr val="002060"/>
                </a:solidFill>
              </a:rPr>
              <a:t>конкурс «Шекспировские чтения</a:t>
            </a:r>
            <a:r>
              <a:rPr lang="ru-RU" sz="1600" dirty="0" smtClean="0">
                <a:solidFill>
                  <a:srgbClr val="002060"/>
                </a:solidFill>
              </a:rPr>
              <a:t>», </a:t>
            </a:r>
            <a:r>
              <a:rPr lang="ru-RU" sz="1600" dirty="0" err="1" smtClean="0">
                <a:solidFill>
                  <a:srgbClr val="002060"/>
                </a:solidFill>
              </a:rPr>
              <a:t>Бовыкина</a:t>
            </a:r>
            <a:r>
              <a:rPr lang="ru-RU" sz="1600" dirty="0" smtClean="0">
                <a:solidFill>
                  <a:srgbClr val="002060"/>
                </a:solidFill>
              </a:rPr>
              <a:t> Анастасия, 10 класс, Мальцев Кирилл, 9а класс, Семенова Наталья, 9а класс.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179/1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30.11.2021г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М</a:t>
            </a:r>
            <a:r>
              <a:rPr lang="ru-RU" sz="1600" dirty="0" smtClean="0">
                <a:solidFill>
                  <a:srgbClr val="002060"/>
                </a:solidFill>
              </a:rPr>
              <a:t>униципальная </a:t>
            </a:r>
            <a:r>
              <a:rPr lang="ru-RU" sz="1600" dirty="0">
                <a:solidFill>
                  <a:srgbClr val="002060"/>
                </a:solidFill>
              </a:rPr>
              <a:t>научно-практическая конференция «Юные исследователи</a:t>
            </a:r>
            <a:r>
              <a:rPr lang="ru-RU" sz="1600" dirty="0" smtClean="0">
                <a:solidFill>
                  <a:srgbClr val="002060"/>
                </a:solidFill>
              </a:rPr>
              <a:t>», Недосейкин Дмитрий, 3г класс, лауреат.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55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31.03.2022г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Региональный </a:t>
            </a:r>
            <a:r>
              <a:rPr lang="ru-RU" sz="1600" dirty="0">
                <a:solidFill>
                  <a:srgbClr val="002060"/>
                </a:solidFill>
              </a:rPr>
              <a:t>фестиваль иностранных языков «Полиглот» , </a:t>
            </a:r>
            <a:r>
              <a:rPr lang="ru-RU" sz="1600" dirty="0" smtClean="0">
                <a:solidFill>
                  <a:srgbClr val="002060"/>
                </a:solidFill>
              </a:rPr>
              <a:t>Сурков Матвей, 7б </a:t>
            </a:r>
            <a:r>
              <a:rPr lang="ru-RU" sz="1600" dirty="0">
                <a:solidFill>
                  <a:srgbClr val="002060"/>
                </a:solidFill>
              </a:rPr>
              <a:t>класс, лауреат 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№441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06.04.2022г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675" indent="-285750" algn="just">
              <a:buFont typeface="Arial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675" indent="-285750" algn="just">
              <a:buFont typeface="Arial" pitchFamily="34" charset="0"/>
              <a:buChar char="•"/>
              <a:defRPr/>
            </a:pP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675" indent="-285750" algn="just">
              <a:buFont typeface="Arial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8"/>
          <a:stretch>
            <a:fillRect/>
          </a:stretch>
        </p:blipFill>
        <p:spPr bwMode="auto">
          <a:xfrm>
            <a:off x="930429" y="260648"/>
            <a:ext cx="74622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2022\АНГЛИЙСКИЕ КОНКУРСЫ\2023-2024\Педагогический дуэт\Грамоты\Мальцев англ.яз-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0" b="5405"/>
          <a:stretch/>
        </p:blipFill>
        <p:spPr bwMode="auto">
          <a:xfrm>
            <a:off x="6088010" y="5792173"/>
            <a:ext cx="644243" cy="9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4" y="5766680"/>
            <a:ext cx="705051" cy="99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53091"/>
            <a:ext cx="678865" cy="96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D:\2022\АНГЛИЙСКИЕ КОНКУРСЫ\2023-2024\Педагогический дуэт\Грамоты\Бовыкина англ.яз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09" y="5806284"/>
            <a:ext cx="647647" cy="9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84" y="5805541"/>
            <a:ext cx="654743" cy="91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77" y="5832416"/>
            <a:ext cx="636287" cy="8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68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Arial"/>
              </a:rPr>
              <a:t>Результаты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6978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algn="just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2022-2023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</a:t>
            </a:r>
            <a:r>
              <a:rPr lang="ru-RU" sz="1600" dirty="0">
                <a:solidFill>
                  <a:srgbClr val="002060"/>
                </a:solidFill>
              </a:rPr>
              <a:t>этап всероссийской олимпиады школьников по английскому </a:t>
            </a:r>
            <a:r>
              <a:rPr lang="ru-RU" sz="1600" dirty="0" smtClean="0">
                <a:solidFill>
                  <a:srgbClr val="002060"/>
                </a:solidFill>
              </a:rPr>
              <a:t>языку, Горшенина Елена, 8б </a:t>
            </a:r>
            <a:r>
              <a:rPr lang="ru-RU" sz="1600" dirty="0">
                <a:solidFill>
                  <a:srgbClr val="002060"/>
                </a:solidFill>
              </a:rPr>
              <a:t>класс,  призер.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№227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28.12.2022г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</a:t>
            </a:r>
            <a:r>
              <a:rPr lang="ru-RU" sz="1600" dirty="0">
                <a:solidFill>
                  <a:srgbClr val="002060"/>
                </a:solidFill>
              </a:rPr>
              <a:t>этап всероссийской олимпиады школьников по английскому языку</a:t>
            </a:r>
            <a:r>
              <a:rPr lang="ru-RU" sz="1600" dirty="0" smtClean="0">
                <a:solidFill>
                  <a:srgbClr val="002060"/>
                </a:solidFill>
              </a:rPr>
              <a:t>, Сурков Матвей, </a:t>
            </a:r>
            <a:r>
              <a:rPr lang="ru-RU" sz="1600" dirty="0">
                <a:solidFill>
                  <a:srgbClr val="002060"/>
                </a:solidFill>
              </a:rPr>
              <a:t>8б класс,  призер.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№227 от 28.12.2022г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</a:t>
            </a:r>
            <a:r>
              <a:rPr lang="ru-RU" sz="1600" dirty="0">
                <a:solidFill>
                  <a:srgbClr val="002060"/>
                </a:solidFill>
              </a:rPr>
              <a:t>этап всероссийской олимпиады школьников по английскому </a:t>
            </a:r>
            <a:r>
              <a:rPr lang="ru-RU" sz="1600" dirty="0" smtClean="0">
                <a:solidFill>
                  <a:srgbClr val="002060"/>
                </a:solidFill>
              </a:rPr>
              <a:t>языку, Акимова Ульяна, 10 </a:t>
            </a:r>
            <a:r>
              <a:rPr lang="ru-RU" sz="1600" dirty="0">
                <a:solidFill>
                  <a:srgbClr val="002060"/>
                </a:solidFill>
              </a:rPr>
              <a:t>класс,  призер.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№227 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28.12.2022г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егиональный </a:t>
            </a:r>
            <a:r>
              <a:rPr lang="ru-RU" sz="1600" dirty="0">
                <a:solidFill>
                  <a:srgbClr val="002060"/>
                </a:solidFill>
              </a:rPr>
              <a:t>этап всероссийской олимпиады школьников по английскому </a:t>
            </a:r>
            <a:r>
              <a:rPr lang="ru-RU" sz="1600" dirty="0" smtClean="0">
                <a:solidFill>
                  <a:srgbClr val="002060"/>
                </a:solidFill>
              </a:rPr>
              <a:t>языку, Акимова </a:t>
            </a:r>
            <a:r>
              <a:rPr lang="ru-RU" sz="1600" dirty="0">
                <a:solidFill>
                  <a:srgbClr val="002060"/>
                </a:solidFill>
              </a:rPr>
              <a:t>Ульяна, 10 класс,  призер.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№546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03.05.2023г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М</a:t>
            </a:r>
            <a:r>
              <a:rPr lang="ru-RU" sz="1600" dirty="0" smtClean="0">
                <a:solidFill>
                  <a:srgbClr val="002060"/>
                </a:solidFill>
              </a:rPr>
              <a:t>униципальная </a:t>
            </a:r>
            <a:r>
              <a:rPr lang="ru-RU" sz="1600" dirty="0">
                <a:solidFill>
                  <a:srgbClr val="002060"/>
                </a:solidFill>
              </a:rPr>
              <a:t>научно-практическая конференция «Юные исследователи</a:t>
            </a:r>
            <a:r>
              <a:rPr lang="ru-RU" sz="1600" dirty="0" smtClean="0">
                <a:solidFill>
                  <a:srgbClr val="002060"/>
                </a:solidFill>
              </a:rPr>
              <a:t>», </a:t>
            </a:r>
            <a:r>
              <a:rPr lang="ru-RU" sz="1600" dirty="0" err="1" smtClean="0">
                <a:solidFill>
                  <a:srgbClr val="002060"/>
                </a:solidFill>
              </a:rPr>
              <a:t>Бовыкина</a:t>
            </a:r>
            <a:r>
              <a:rPr lang="ru-RU" sz="1600" dirty="0" smtClean="0">
                <a:solidFill>
                  <a:srgbClr val="002060"/>
                </a:solidFill>
              </a:rPr>
              <a:t> Анастасия, 11 класс, призёр.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52/3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27.03.2023г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М</a:t>
            </a:r>
            <a:r>
              <a:rPr lang="ru-RU" sz="1600" dirty="0" smtClean="0">
                <a:solidFill>
                  <a:srgbClr val="002060"/>
                </a:solidFill>
              </a:rPr>
              <a:t>ежмуниципальный </a:t>
            </a:r>
            <a:r>
              <a:rPr lang="ru-RU" sz="1600" dirty="0" err="1">
                <a:solidFill>
                  <a:srgbClr val="002060"/>
                </a:solidFill>
              </a:rPr>
              <a:t>энерджихакатон</a:t>
            </a:r>
            <a:r>
              <a:rPr lang="ru-RU" sz="1600" dirty="0">
                <a:solidFill>
                  <a:srgbClr val="002060"/>
                </a:solidFill>
              </a:rPr>
              <a:t> «</a:t>
            </a:r>
            <a:r>
              <a:rPr lang="en-US" sz="1600" dirty="0">
                <a:solidFill>
                  <a:srgbClr val="002060"/>
                </a:solidFill>
              </a:rPr>
              <a:t>ENERGYHACK</a:t>
            </a:r>
            <a:r>
              <a:rPr lang="ru-RU" sz="1600" dirty="0" smtClean="0">
                <a:solidFill>
                  <a:srgbClr val="002060"/>
                </a:solidFill>
              </a:rPr>
              <a:t>», </a:t>
            </a:r>
            <a:r>
              <a:rPr lang="ru-RU" sz="1600" dirty="0" err="1" smtClean="0">
                <a:solidFill>
                  <a:srgbClr val="002060"/>
                </a:solidFill>
              </a:rPr>
              <a:t>Сирадзе</a:t>
            </a:r>
            <a:r>
              <a:rPr lang="ru-RU" sz="1600" dirty="0" smtClean="0">
                <a:solidFill>
                  <a:srgbClr val="002060"/>
                </a:solidFill>
              </a:rPr>
              <a:t> Антон, 8б класс, Ковалева Ульяна, 8б класс, </a:t>
            </a:r>
            <a:r>
              <a:rPr lang="ru-RU" sz="1600" dirty="0" err="1" smtClean="0">
                <a:solidFill>
                  <a:srgbClr val="002060"/>
                </a:solidFill>
              </a:rPr>
              <a:t>Дегтерев</a:t>
            </a:r>
            <a:r>
              <a:rPr lang="ru-RU" sz="1600" dirty="0" smtClean="0">
                <a:solidFill>
                  <a:srgbClr val="002060"/>
                </a:solidFill>
              </a:rPr>
              <a:t> Роман, 8б класс, 2 место.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№227 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21.02.2023г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М</a:t>
            </a:r>
            <a:r>
              <a:rPr lang="ru-RU" sz="1600" dirty="0" smtClean="0">
                <a:solidFill>
                  <a:srgbClr val="002060"/>
                </a:solidFill>
              </a:rPr>
              <a:t>ежмуниципальный </a:t>
            </a:r>
            <a:r>
              <a:rPr lang="ru-RU" sz="1600" dirty="0">
                <a:solidFill>
                  <a:srgbClr val="002060"/>
                </a:solidFill>
              </a:rPr>
              <a:t>фестиваль-конкурс «Проба пера</a:t>
            </a:r>
            <a:r>
              <a:rPr lang="ru-RU" sz="1600" dirty="0" smtClean="0">
                <a:solidFill>
                  <a:srgbClr val="002060"/>
                </a:solidFill>
              </a:rPr>
              <a:t>», Сурков Матвей, 8б класс, симпатии жюри.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№104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03.04.2023г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Межмуниципальный фестиваль-конкурс «Проба пера», </a:t>
            </a:r>
            <a:r>
              <a:rPr lang="ru-RU" sz="1600" dirty="0" smtClean="0">
                <a:solidFill>
                  <a:srgbClr val="002060"/>
                </a:solidFill>
              </a:rPr>
              <a:t>Христенко Александра, 7б </a:t>
            </a:r>
            <a:r>
              <a:rPr lang="ru-RU" sz="1600" dirty="0">
                <a:solidFill>
                  <a:srgbClr val="002060"/>
                </a:solidFill>
              </a:rPr>
              <a:t>класс, </a:t>
            </a:r>
            <a:r>
              <a:rPr lang="ru-RU" sz="1600" dirty="0" smtClean="0">
                <a:solidFill>
                  <a:srgbClr val="002060"/>
                </a:solidFill>
              </a:rPr>
              <a:t> Христенко Варвара, 7б класс, лауреат.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№104 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03.04.2023г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егиональный </a:t>
            </a:r>
            <a:r>
              <a:rPr lang="ru-RU" sz="1600" dirty="0">
                <a:solidFill>
                  <a:srgbClr val="002060"/>
                </a:solidFill>
              </a:rPr>
              <a:t>фестиваль иностранных языков «Полиглот</a:t>
            </a:r>
            <a:r>
              <a:rPr lang="ru-RU" sz="1600" dirty="0" smtClean="0">
                <a:solidFill>
                  <a:srgbClr val="002060"/>
                </a:solidFill>
              </a:rPr>
              <a:t>», </a:t>
            </a:r>
            <a:r>
              <a:rPr lang="ru-RU" sz="1600" dirty="0">
                <a:solidFill>
                  <a:srgbClr val="002060"/>
                </a:solidFill>
              </a:rPr>
              <a:t>Христенко Александра, 7б класс,  Христенко Варвара, 7б </a:t>
            </a:r>
            <a:r>
              <a:rPr lang="ru-RU" sz="1600" dirty="0" err="1" smtClean="0">
                <a:solidFill>
                  <a:srgbClr val="002060"/>
                </a:solidFill>
              </a:rPr>
              <a:t>класс,победитель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№561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10.05.2023г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marL="320675" indent="-285750" algn="just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егиональная </a:t>
            </a:r>
            <a:r>
              <a:rPr lang="ru-RU" sz="1600" dirty="0">
                <a:solidFill>
                  <a:srgbClr val="002060"/>
                </a:solidFill>
              </a:rPr>
              <a:t>учебно-практическая конференция «ЭВРИКА-</a:t>
            </a:r>
            <a:r>
              <a:rPr lang="en-US" sz="1600" dirty="0">
                <a:solidFill>
                  <a:srgbClr val="002060"/>
                </a:solidFill>
              </a:rPr>
              <a:t>IX</a:t>
            </a:r>
            <a:r>
              <a:rPr lang="ru-RU" sz="1600" dirty="0" smtClean="0">
                <a:solidFill>
                  <a:srgbClr val="002060"/>
                </a:solidFill>
              </a:rPr>
              <a:t>», </a:t>
            </a:r>
            <a:r>
              <a:rPr lang="ru-RU" sz="1600" dirty="0" err="1" smtClean="0">
                <a:solidFill>
                  <a:srgbClr val="002060"/>
                </a:solidFill>
              </a:rPr>
              <a:t>Бовыкина</a:t>
            </a:r>
            <a:r>
              <a:rPr lang="ru-RU" sz="1600" dirty="0" smtClean="0">
                <a:solidFill>
                  <a:srgbClr val="002060"/>
                </a:solidFill>
              </a:rPr>
              <a:t> Анастасия, 11 класс, Терехина Александра, 11 класс, призеры.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№08-1-19/25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02.05.2023г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675" indent="-285750" algn="just">
              <a:buFont typeface="Arial" pitchFamily="34" charset="0"/>
              <a:buChar char="•"/>
              <a:defRPr/>
            </a:pP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6088"/>
            <a:ext cx="576064" cy="81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01" y="5857080"/>
            <a:ext cx="580617" cy="83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77" y="6052974"/>
            <a:ext cx="844859" cy="6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D:\2022\АНГЛИЙСКИЕ КОНКУРСЫ\2023-2024\Педагогический дуэт\Грамоты\Ковале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57080"/>
            <a:ext cx="584878" cy="8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2022\АНГЛИЙСКИЕ КОНКУРСЫ\2023-2024\Педагогический дуэт\Грамоты\Сурков Матв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57080"/>
            <a:ext cx="592432" cy="8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5405"/>
            <a:ext cx="591227" cy="8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D:\2022\АНГЛИЙСКИЕ КОНКУРСЫ\2023-2024\Педагогический дуэт\Грамоты\Слайд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79250"/>
            <a:ext cx="778239" cy="5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04648"/>
            <a:ext cx="558908" cy="8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93688"/>
            <a:ext cx="544723" cy="8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 descr="D:\2022\АНГЛИЙСКИЕ КОНКУРСЫ\2023-2024\Педагогический дуэт\Грамоты\Христенко Александр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05" y="5857080"/>
            <a:ext cx="588270" cy="8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FF00"/>
                </a:solidFill>
              </a:rPr>
              <a:t>Диссеминация опыта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40768"/>
            <a:ext cx="4604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2020-2021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еминар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«Организация внеурочной деятельности в условиях реализации ФГОС</a:t>
            </a:r>
            <a:r>
              <a:rPr lang="ru-RU" dirty="0" smtClean="0">
                <a:solidFill>
                  <a:srgbClr val="002060"/>
                </a:solidFill>
              </a:rPr>
              <a:t>», выступление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всероссийский </a:t>
            </a:r>
            <a:r>
              <a:rPr lang="ru-RU" dirty="0">
                <a:solidFill>
                  <a:srgbClr val="002060"/>
                </a:solidFill>
              </a:rPr>
              <a:t>педагогический конкурс «Творческий учитель – 2020» с разработкой  урока по английскому языку в 6 классе по теме « </a:t>
            </a:r>
            <a:r>
              <a:rPr lang="en-US" dirty="0">
                <a:solidFill>
                  <a:srgbClr val="002060"/>
                </a:solidFill>
              </a:rPr>
              <a:t>The Highland Games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Муниципальный </a:t>
            </a:r>
            <a:r>
              <a:rPr lang="ru-RU" dirty="0">
                <a:solidFill>
                  <a:srgbClr val="002060"/>
                </a:solidFill>
              </a:rPr>
              <a:t>этап всероссийской олимпиады школьников по английскому </a:t>
            </a:r>
            <a:r>
              <a:rPr lang="ru-RU" dirty="0" smtClean="0">
                <a:solidFill>
                  <a:srgbClr val="002060"/>
                </a:solidFill>
              </a:rPr>
              <a:t>языку, член жюри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Муниципальный </a:t>
            </a:r>
            <a:r>
              <a:rPr lang="ru-RU" dirty="0">
                <a:solidFill>
                  <a:srgbClr val="002060"/>
                </a:solidFill>
              </a:rPr>
              <a:t>этап всероссийской олимпиады школьников по французскому </a:t>
            </a:r>
            <a:r>
              <a:rPr lang="ru-RU" dirty="0" smtClean="0">
                <a:solidFill>
                  <a:srgbClr val="002060"/>
                </a:solidFill>
              </a:rPr>
              <a:t>языку, член жюри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Муниципальная </a:t>
            </a:r>
            <a:r>
              <a:rPr lang="ru-RU" dirty="0">
                <a:solidFill>
                  <a:srgbClr val="002060"/>
                </a:solidFill>
              </a:rPr>
              <a:t>научно-практическая конференция «Юные </a:t>
            </a:r>
            <a:r>
              <a:rPr lang="ru-RU" dirty="0" smtClean="0">
                <a:solidFill>
                  <a:srgbClr val="002060"/>
                </a:solidFill>
              </a:rPr>
              <a:t>исследователи», член жюри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Муниципальный </a:t>
            </a:r>
            <a:r>
              <a:rPr lang="ru-RU" dirty="0">
                <a:solidFill>
                  <a:srgbClr val="002060"/>
                </a:solidFill>
              </a:rPr>
              <a:t>конкурс методических разработок учителей английского языка </a:t>
            </a:r>
            <a:r>
              <a:rPr lang="en-US" dirty="0">
                <a:solidFill>
                  <a:srgbClr val="002060"/>
                </a:solidFill>
              </a:rPr>
              <a:t>Modern English </a:t>
            </a:r>
            <a:r>
              <a:rPr lang="en-US" dirty="0" smtClean="0">
                <a:solidFill>
                  <a:srgbClr val="002060"/>
                </a:solidFill>
              </a:rPr>
              <a:t>Lesson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smtClean="0">
                <a:solidFill>
                  <a:srgbClr val="002060"/>
                </a:solidFill>
              </a:rPr>
              <a:t>член </a:t>
            </a:r>
            <a:r>
              <a:rPr lang="ru-RU" smtClean="0">
                <a:solidFill>
                  <a:srgbClr val="002060"/>
                </a:solidFill>
              </a:rPr>
              <a:t>жюри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Оля\Downloads\IMG-20221214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892"/>
            <a:ext cx="1187624" cy="8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2021-2022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Муниципальная научно-практическая конференция </a:t>
            </a:r>
            <a:r>
              <a:rPr lang="ru-RU" sz="1600" dirty="0">
                <a:solidFill>
                  <a:srgbClr val="002060"/>
                </a:solidFill>
              </a:rPr>
              <a:t>«Здоровье и образование</a:t>
            </a:r>
            <a:r>
              <a:rPr lang="ru-RU" sz="1600" dirty="0" smtClean="0">
                <a:solidFill>
                  <a:srgbClr val="002060"/>
                </a:solidFill>
              </a:rPr>
              <a:t>», выступление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Сайт </a:t>
            </a:r>
            <a:r>
              <a:rPr lang="en-US" sz="1600" dirty="0" err="1">
                <a:solidFill>
                  <a:srgbClr val="002060"/>
                </a:solidFill>
              </a:rPr>
              <a:t>infourok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r>
              <a:rPr lang="en-US" sz="1600" dirty="0" err="1">
                <a:solidFill>
                  <a:srgbClr val="002060"/>
                </a:solidFill>
              </a:rPr>
              <a:t>ru</a:t>
            </a:r>
            <a:r>
              <a:rPr lang="ru-RU" sz="1600" dirty="0">
                <a:solidFill>
                  <a:srgbClr val="002060"/>
                </a:solidFill>
              </a:rPr>
              <a:t>, методическая разработка « </a:t>
            </a:r>
            <a:r>
              <a:rPr lang="en-US" sz="1600" dirty="0">
                <a:solidFill>
                  <a:srgbClr val="002060"/>
                </a:solidFill>
              </a:rPr>
              <a:t>The Highland Games</a:t>
            </a:r>
            <a:r>
              <a:rPr lang="ru-RU" sz="1600" dirty="0">
                <a:solidFill>
                  <a:srgbClr val="002060"/>
                </a:solidFill>
              </a:rPr>
              <a:t>»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Муниципальный этап всероссийской олимпиады школьников по английскому языку, член </a:t>
            </a:r>
            <a:r>
              <a:rPr lang="ru-RU" sz="1600" dirty="0" smtClean="0">
                <a:solidFill>
                  <a:srgbClr val="002060"/>
                </a:solidFill>
              </a:rPr>
              <a:t>жюри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</a:t>
            </a:r>
            <a:r>
              <a:rPr lang="ru-RU" sz="1600" dirty="0">
                <a:solidFill>
                  <a:srgbClr val="002060"/>
                </a:solidFill>
              </a:rPr>
              <a:t>этап всероссийской олимпиады школьников по французскому языку, член </a:t>
            </a:r>
            <a:r>
              <a:rPr lang="ru-RU" sz="1600" dirty="0" smtClean="0">
                <a:solidFill>
                  <a:srgbClr val="002060"/>
                </a:solidFill>
              </a:rPr>
              <a:t>жюри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Муниципальная </a:t>
            </a:r>
            <a:r>
              <a:rPr lang="ru-RU" sz="1600" dirty="0">
                <a:solidFill>
                  <a:srgbClr val="002060"/>
                </a:solidFill>
              </a:rPr>
              <a:t>научно-практическая конференция «Юные исследователи», член </a:t>
            </a:r>
            <a:r>
              <a:rPr lang="ru-RU" sz="1600" dirty="0" smtClean="0">
                <a:solidFill>
                  <a:srgbClr val="002060"/>
                </a:solidFill>
              </a:rPr>
              <a:t>жюри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2022-2023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Районное методическое объединение </a:t>
            </a:r>
            <a:r>
              <a:rPr lang="ru-RU" sz="1600" dirty="0">
                <a:solidFill>
                  <a:srgbClr val="002060"/>
                </a:solidFill>
              </a:rPr>
              <a:t>учителей иностранных </a:t>
            </a:r>
            <a:r>
              <a:rPr lang="ru-RU" sz="1600" dirty="0" smtClean="0">
                <a:solidFill>
                  <a:srgbClr val="002060"/>
                </a:solidFill>
              </a:rPr>
              <a:t>языков, выступление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Региональная научно-практическая конференция </a:t>
            </a:r>
            <a:r>
              <a:rPr lang="ru-RU" sz="1600" dirty="0">
                <a:solidFill>
                  <a:srgbClr val="002060"/>
                </a:solidFill>
              </a:rPr>
              <a:t>«Наше наследие</a:t>
            </a:r>
            <a:r>
              <a:rPr lang="ru-RU" sz="1600" dirty="0" smtClean="0">
                <a:solidFill>
                  <a:srgbClr val="002060"/>
                </a:solidFill>
              </a:rPr>
              <a:t>», выступление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Сайт </a:t>
            </a:r>
            <a:r>
              <a:rPr lang="en-US" sz="1600" dirty="0" err="1">
                <a:solidFill>
                  <a:srgbClr val="002060"/>
                </a:solidFill>
              </a:rPr>
              <a:t>infourok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r>
              <a:rPr lang="en-US" sz="1600" dirty="0" err="1">
                <a:solidFill>
                  <a:srgbClr val="002060"/>
                </a:solidFill>
              </a:rPr>
              <a:t>ru</a:t>
            </a:r>
            <a:r>
              <a:rPr lang="ru-RU" sz="1600" dirty="0">
                <a:solidFill>
                  <a:srgbClr val="002060"/>
                </a:solidFill>
              </a:rPr>
              <a:t>, технологическая карта к уроку «Венецианский купец»  в 9 </a:t>
            </a:r>
            <a:r>
              <a:rPr lang="ru-RU" sz="1600" dirty="0" smtClean="0">
                <a:solidFill>
                  <a:srgbClr val="002060"/>
                </a:solidFill>
              </a:rPr>
              <a:t>классе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Муниципальный этап всероссийской олимпиады школьников по французскому языку, член жюри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Муниципальная </a:t>
            </a:r>
            <a:r>
              <a:rPr lang="ru-RU" sz="1600" dirty="0">
                <a:solidFill>
                  <a:srgbClr val="002060"/>
                </a:solidFill>
              </a:rPr>
              <a:t>научно-практическая конференция «Юные исследователи», член </a:t>
            </a:r>
            <a:r>
              <a:rPr lang="ru-RU" sz="1600" dirty="0" smtClean="0">
                <a:solidFill>
                  <a:srgbClr val="002060"/>
                </a:solidFill>
              </a:rPr>
              <a:t>жюри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егиональный </a:t>
            </a:r>
            <a:r>
              <a:rPr lang="ru-RU" sz="1600" dirty="0">
                <a:solidFill>
                  <a:srgbClr val="002060"/>
                </a:solidFill>
              </a:rPr>
              <a:t>фестиваль иностранных языков «</a:t>
            </a:r>
            <a:r>
              <a:rPr lang="ru-RU" sz="1600" dirty="0" smtClean="0">
                <a:solidFill>
                  <a:srgbClr val="002060"/>
                </a:solidFill>
              </a:rPr>
              <a:t>Полиглот», эксперт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06285"/>
            <a:ext cx="68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FF00"/>
                </a:solidFill>
              </a:rPr>
              <a:t>Диссеминация опыта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D:\2022\АНГЛИЙСКИЕ КОНКУРСЫ\2023-2024\Педагогический дуэт\Грамоты\Благодарность проекта infourok.ru №АЩ99018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17840"/>
            <a:ext cx="947461" cy="13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2" y="5393075"/>
            <a:ext cx="936102" cy="13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D:\2022\АНГЛИЙСКИЕ КОНКУРСЫ\2023-2024\Педагогический дуэт\Грамоты\Диплом Недосейк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57146"/>
            <a:ext cx="943844" cy="13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2022\АНГЛИЙСКИЕ КОНКУРСЫ\2023-2024\Педагогический дуэт\Грамоты\dipl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48373"/>
            <a:ext cx="939190" cy="13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8" y="5491170"/>
            <a:ext cx="943796" cy="12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38125"/>
            <a:ext cx="913772" cy="12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776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Aharoni</vt:lpstr>
      <vt:lpstr>Arial</vt:lpstr>
      <vt:lpstr>Book Antiqua</vt:lpstr>
      <vt:lpstr>ＤＦ明朝体W5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user</cp:lastModifiedBy>
  <cp:revision>116</cp:revision>
  <dcterms:created xsi:type="dcterms:W3CDTF">2024-03-25T13:08:04Z</dcterms:created>
  <dcterms:modified xsi:type="dcterms:W3CDTF">2024-03-26T07:21:55Z</dcterms:modified>
</cp:coreProperties>
</file>