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D8458B-A383-4988-B0F2-64C554160B7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69E86F-4884-47DB-97B1-9A0B6FF8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D8458B-A383-4988-B0F2-64C554160B7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69E86F-4884-47DB-97B1-9A0B6FF8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D8458B-A383-4988-B0F2-64C554160B7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69E86F-4884-47DB-97B1-9A0B6FF8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D8458B-A383-4988-B0F2-64C554160B7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69E86F-4884-47DB-97B1-9A0B6FF8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D8458B-A383-4988-B0F2-64C554160B7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69E86F-4884-47DB-97B1-9A0B6FF8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D8458B-A383-4988-B0F2-64C554160B7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69E86F-4884-47DB-97B1-9A0B6FF8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D8458B-A383-4988-B0F2-64C554160B7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69E86F-4884-47DB-97B1-9A0B6FF8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D8458B-A383-4988-B0F2-64C554160B7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69E86F-4884-47DB-97B1-9A0B6FF8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D8458B-A383-4988-B0F2-64C554160B7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69E86F-4884-47DB-97B1-9A0B6FF8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D8458B-A383-4988-B0F2-64C554160B7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69E86F-4884-47DB-97B1-9A0B6FF8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D8458B-A383-4988-B0F2-64C554160B7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69E86F-4884-47DB-97B1-9A0B6FF8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D8458B-A383-4988-B0F2-64C554160B7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69E86F-4884-47DB-97B1-9A0B6FF8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jpe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11" Type="http://schemas.openxmlformats.org/officeDocument/2006/relationships/image" Target="../media/image98.png"/><Relationship Id="rId5" Type="http://schemas.openxmlformats.org/officeDocument/2006/relationships/image" Target="../media/image92.jpeg"/><Relationship Id="rId10" Type="http://schemas.openxmlformats.org/officeDocument/2006/relationships/image" Target="../media/image97.pn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hyperlink" Target="https://nsportal.ru/user/1451291" TargetMode="External"/><Relationship Id="rId7" Type="http://schemas.openxmlformats.org/officeDocument/2006/relationships/image" Target="../media/image99.png"/><Relationship Id="rId2" Type="http://schemas.openxmlformats.org/officeDocument/2006/relationships/hyperlink" Target="https://bobrsh2.obrvrn.ru/stranicy-uchiteley/horoshevskaya-larisa-leonidov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r32@yandex.ru" TargetMode="External"/><Relationship Id="rId5" Type="http://schemas.openxmlformats.org/officeDocument/2006/relationships/hyperlink" Target="http://bobrovskaya2.shkola.hc.ru/pedagogy/%D0%A1%D1%82%D1%80%D0%B0%D0%BD%D0%B8%D1%86%D0%B0_%D0%A5%D0%BE%D1%80%D0%BE%D1%88%D0%B5%D0%B2%D1%81%D0%BA%D0%BE%D0%B9_%D0%9B%D0%9B.htm" TargetMode="External"/><Relationship Id="rId10" Type="http://schemas.openxmlformats.org/officeDocument/2006/relationships/image" Target="../media/image102.png"/><Relationship Id="rId4" Type="http://schemas.openxmlformats.org/officeDocument/2006/relationships/hyperlink" Target="https://infourok.ru/user/horoshevkaya-larisa-leonidovna" TargetMode="External"/><Relationship Id="rId9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png"/><Relationship Id="rId2" Type="http://schemas.openxmlformats.org/officeDocument/2006/relationships/image" Target="../media/image30.jpe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8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1.jpeg"/><Relationship Id="rId11" Type="http://schemas.openxmlformats.org/officeDocument/2006/relationships/image" Target="../media/image64.jpeg"/><Relationship Id="rId5" Type="http://schemas.openxmlformats.org/officeDocument/2006/relationships/image" Target="../media/image60.jpeg"/><Relationship Id="rId10" Type="http://schemas.openxmlformats.org/officeDocument/2006/relationships/image" Target="../media/image63.jpeg"/><Relationship Id="rId4" Type="http://schemas.openxmlformats.org/officeDocument/2006/relationships/image" Target="../media/image59.jpeg"/><Relationship Id="rId9" Type="http://schemas.openxmlformats.org/officeDocument/2006/relationships/image" Target="../media/image6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Relationship Id="rId14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11" Type="http://schemas.openxmlformats.org/officeDocument/2006/relationships/image" Target="../media/image88.jpeg"/><Relationship Id="rId5" Type="http://schemas.openxmlformats.org/officeDocument/2006/relationships/image" Target="../media/image82.jpeg"/><Relationship Id="rId10" Type="http://schemas.openxmlformats.org/officeDocument/2006/relationships/image" Target="../media/image87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575556" y="1376772"/>
            <a:ext cx="7992887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4283968" y="4041068"/>
            <a:ext cx="3600400" cy="1260140"/>
          </a:xfrm>
          <a:prstGeom prst="rect">
            <a:avLst/>
          </a:prstGeom>
          <a:solidFill>
            <a:srgbClr val="F8EC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Педагогический стаж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2</a:t>
            </a: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7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лет</a:t>
            </a:r>
            <a:b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</a:b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Высшая квалификационная категория</a:t>
            </a:r>
          </a:p>
        </p:txBody>
      </p:sp>
      <p:sp>
        <p:nvSpPr>
          <p:cNvPr id="6" name="Подзаголовок 2"/>
          <p:cNvSpPr txBox="1"/>
          <p:nvPr/>
        </p:nvSpPr>
        <p:spPr bwMode="auto">
          <a:xfrm>
            <a:off x="3669810" y="1700808"/>
            <a:ext cx="4790622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2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2DEEE"/>
                </a:solidFill>
                <a:latin typeface="Calibri"/>
              </a:rPr>
              <a:t>Публичная презентация опыта работы учителя технологии МБОУ Бобровская СОШ№2 Хорошевской Ларисы Леонидовны</a:t>
            </a:r>
            <a:endParaRPr lang="ru-RU" sz="2600" b="1" i="0" u="none" strike="noStrike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2DEEE"/>
              </a:solidFill>
              <a:latin typeface="Calibri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428596" y="357166"/>
            <a:ext cx="2127180" cy="1343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87624" y="1988840"/>
            <a:ext cx="220824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 bwMode="auto">
          <a:xfrm>
            <a:off x="0" y="357166"/>
            <a:ext cx="9144000" cy="126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70C0"/>
                </a:solidFill>
                <a:latin typeface="Calibri"/>
                <a:cs typeface="Arial"/>
              </a:rPr>
              <a:t>Конкурс на </a:t>
            </a:r>
            <a:r>
              <a:rPr lang="ru-RU" sz="2000" b="1" dirty="0" smtClean="0">
                <a:solidFill>
                  <a:srgbClr val="0070C0"/>
                </a:solidFill>
                <a:latin typeface="Calibri"/>
                <a:cs typeface="Arial"/>
              </a:rPr>
              <a:t>получение </a:t>
            </a:r>
            <a:r>
              <a:rPr lang="ru-RU" sz="2000" b="1" dirty="0">
                <a:solidFill>
                  <a:srgbClr val="0070C0"/>
                </a:solidFill>
                <a:latin typeface="Calibri"/>
                <a:cs typeface="Arial"/>
              </a:rPr>
              <a:t>премий </a:t>
            </a:r>
            <a:r>
              <a:rPr lang="ru-RU" sz="2000" b="1" dirty="0" smtClean="0">
                <a:solidFill>
                  <a:srgbClr val="0070C0"/>
                </a:solidFill>
                <a:latin typeface="Calibri"/>
                <a:cs typeface="Arial"/>
              </a:rPr>
              <a:t>лучшими учителями</a:t>
            </a:r>
            <a:endParaRPr/>
          </a:p>
          <a:p>
            <a:pPr lvl="0" algn="ctr">
              <a:defRPr/>
            </a:pPr>
            <a:r>
              <a:rPr lang="ru-RU" sz="2000" b="1" dirty="0">
                <a:solidFill>
                  <a:srgbClr val="0070C0"/>
                </a:solidFill>
                <a:latin typeface="Calibri"/>
                <a:cs typeface="Arial"/>
              </a:rPr>
              <a:t> Воронежской области за достижения в педагогической</a:t>
            </a:r>
            <a:endParaRPr/>
          </a:p>
          <a:p>
            <a:pPr lvl="0" algn="ctr">
              <a:defRPr/>
            </a:pPr>
            <a:r>
              <a:rPr lang="ru-RU" sz="2000" b="1" dirty="0">
                <a:solidFill>
                  <a:srgbClr val="0070C0"/>
                </a:solidFill>
                <a:latin typeface="Calibri"/>
                <a:cs typeface="Arial"/>
              </a:rPr>
              <a:t> деятельности</a:t>
            </a:r>
            <a:endParaRPr/>
          </a:p>
          <a:p>
            <a:pPr algn="ctr">
              <a:defRPr/>
            </a:pPr>
            <a:endParaRPr lang="ru-RU" sz="16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139952" y="5661248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202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год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9873" y="116632"/>
            <a:ext cx="8147248" cy="9221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Распространение опыта педагогической работы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6732240" y="5805264"/>
            <a:ext cx="360040" cy="13039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ru-RU" sz="1200"/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2495012" y="1742438"/>
            <a:ext cx="360040" cy="39013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1142325" y="1785159"/>
            <a:ext cx="360040" cy="39013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4137206" y="1766839"/>
            <a:ext cx="360040" cy="39013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991149" y="2274838"/>
            <a:ext cx="13677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/>
              <a:t>2021Г.- Онлайн-встреча. Региональный центр выявления, поддержки и развития способностей и талантов у детей и молодежи «Орион»</a:t>
            </a:r>
            <a:endParaRPr dirty="0"/>
          </a:p>
          <a:p>
            <a:pPr>
              <a:defRPr/>
            </a:pPr>
            <a:r>
              <a:rPr lang="ru-RU" sz="1200" dirty="0"/>
              <a:t>     Распространение опыта проведения внеурочных      занятий по внеурочной деятельности по программе ЮИД</a:t>
            </a:r>
            <a:endParaRPr dirty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5798521" y="1757148"/>
            <a:ext cx="360040" cy="39013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 bwMode="auto">
          <a:xfrm>
            <a:off x="4355976" y="3255821"/>
            <a:ext cx="124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1200"/>
          </a:p>
          <a:p>
            <a:pPr>
              <a:defRPr/>
            </a:pPr>
            <a:endParaRPr lang="ru-RU" sz="120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54209" y="3251460"/>
            <a:ext cx="794876" cy="109980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23620" y="4413508"/>
            <a:ext cx="849804" cy="128070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76972" y="4412917"/>
            <a:ext cx="885108" cy="128129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5" name="TextBox 24"/>
          <p:cNvSpPr txBox="1"/>
          <p:nvPr/>
        </p:nvSpPr>
        <p:spPr bwMode="auto">
          <a:xfrm>
            <a:off x="5364089" y="2274838"/>
            <a:ext cx="1199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/>
              <a:t>Распространение опыта через интернет ресурсы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3635897" y="2420888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/>
              <a:t>Участие в профессиональных конкурсах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755576" y="2420888"/>
            <a:ext cx="1150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dirty="0" smtClean="0"/>
              <a:t>20</a:t>
            </a:r>
            <a:r>
              <a:rPr lang="en-US" sz="1200" dirty="0" smtClean="0"/>
              <a:t>23</a:t>
            </a:r>
            <a:r>
              <a:rPr lang="ru-RU" sz="1200" dirty="0" smtClean="0"/>
              <a:t>г</a:t>
            </a:r>
            <a:r>
              <a:rPr lang="ru-RU" sz="1200" dirty="0"/>
              <a:t>.- Выступление на районном МО учителей технологии. «Проектно-исследовательская работа»</a:t>
            </a:r>
            <a:endParaRPr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16803" y="3181042"/>
            <a:ext cx="763389" cy="107895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390904" y="3206610"/>
            <a:ext cx="777132" cy="109980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392664" y="4182414"/>
            <a:ext cx="787101" cy="10890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2" name="Объект 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213969" y="4158094"/>
            <a:ext cx="769055" cy="109003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558746" y="5280529"/>
            <a:ext cx="1137866" cy="82736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4" name="Стрелка вниз 23"/>
          <p:cNvSpPr/>
          <p:nvPr/>
        </p:nvSpPr>
        <p:spPr bwMode="auto">
          <a:xfrm>
            <a:off x="7492128" y="1777890"/>
            <a:ext cx="360040" cy="39013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Box 26"/>
          <p:cNvSpPr txBox="1"/>
          <p:nvPr/>
        </p:nvSpPr>
        <p:spPr bwMode="auto">
          <a:xfrm>
            <a:off x="7211228" y="2420888"/>
            <a:ext cx="1105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latin typeface="Times New Roman"/>
                <a:cs typeface="Times New Roman"/>
              </a:rPr>
              <a:t>Публикация в профессиональных педагогических сборниках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7332674" y="3486653"/>
            <a:ext cx="862296" cy="1179719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5" name="Рисунок 34"/>
          <p:cNvPicPr/>
          <p:nvPr/>
        </p:nvPicPr>
        <p:blipFill>
          <a:blip r:embed="rId11"/>
          <a:srcRect l="35198" t="15970" r="35560" b="10170"/>
          <a:stretch/>
        </p:blipFill>
        <p:spPr bwMode="auto">
          <a:xfrm>
            <a:off x="7353448" y="4740535"/>
            <a:ext cx="862297" cy="136735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05517" y="22087"/>
            <a:ext cx="8892480" cy="63513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Распространение педагогического опыта работы 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03519" y="4867949"/>
            <a:ext cx="7803604" cy="126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sz="1100" u="sng">
                <a:solidFill>
                  <a:schemeClr val="hlink"/>
                </a:solidFill>
                <a:latin typeface="Open Sans"/>
                <a:cs typeface="Open Sans"/>
                <a:hlinkClick r:id="rId2" tooltip="https://bobrsh2.obrvrn.ru/stranicy-uchiteley/horoshevskaya-larisa-leonidovn/"/>
              </a:rPr>
              <a:t>https://bobrsh2.obrvrn.ru/stranicy-uchiteley/horoshevskaya-larisa-leonidovn/</a:t>
            </a:r>
            <a:endParaRPr sz="1100">
              <a:latin typeface="Open Sans"/>
              <a:cs typeface="Open Sans"/>
            </a:endParaRPr>
          </a:p>
          <a:p>
            <a:pPr algn="ctr">
              <a:defRPr/>
            </a:pPr>
            <a:endParaRPr lang="ru-RU" sz="1100">
              <a:latin typeface="Open Sans"/>
              <a:cs typeface="Open Sans"/>
            </a:endParaRPr>
          </a:p>
          <a:p>
            <a:pPr algn="ctr">
              <a:defRPr/>
            </a:pPr>
            <a:r>
              <a:rPr sz="1100" u="sng">
                <a:solidFill>
                  <a:schemeClr val="hlink"/>
                </a:solidFill>
                <a:latin typeface="Open Sans"/>
                <a:cs typeface="Open Sans"/>
                <a:hlinkClick r:id="rId3" tooltip="https://nsportal.ru/user/1451291"/>
              </a:rPr>
              <a:t>https://nsportal.ru/user/1451291</a:t>
            </a:r>
            <a:br>
              <a:rPr sz="1100" u="sng">
                <a:solidFill>
                  <a:schemeClr val="hlink"/>
                </a:solidFill>
                <a:latin typeface="Open Sans"/>
                <a:cs typeface="Open Sans"/>
                <a:hlinkClick r:id="rId3" tooltip="https://nsportal.ru/user/1451291"/>
              </a:rPr>
            </a:br>
            <a:r>
              <a:rPr sz="1100" u="sng">
                <a:solidFill>
                  <a:schemeClr val="hlink"/>
                </a:solidFill>
                <a:latin typeface="Open Sans"/>
                <a:cs typeface="Open Sans"/>
                <a:hlinkClick r:id="rId3" tooltip="https://nsportal.ru/user/1451291"/>
              </a:rPr>
              <a:t/>
            </a:r>
            <a:br>
              <a:rPr sz="1100" u="sng">
                <a:solidFill>
                  <a:schemeClr val="hlink"/>
                </a:solidFill>
                <a:latin typeface="Open Sans"/>
                <a:cs typeface="Open Sans"/>
                <a:hlinkClick r:id="rId3" tooltip="https://nsportal.ru/user/1451291"/>
              </a:rPr>
            </a:br>
            <a:r>
              <a:rPr sz="1100" u="sng">
                <a:solidFill>
                  <a:schemeClr val="hlink"/>
                </a:solidFill>
                <a:latin typeface="Open Sans"/>
                <a:cs typeface="Open Sans"/>
                <a:hlinkClick r:id="rId4" tooltip="https://infourok.ru/user/horoshevkaya-larisa-leonidovna"/>
              </a:rPr>
              <a:t>https://infourok.ru/user/horoshevkaya-larisa-leonidovna</a:t>
            </a:r>
            <a:r>
              <a:rPr sz="1100" u="sng">
                <a:solidFill>
                  <a:schemeClr val="hlink"/>
                </a:solidFill>
                <a:latin typeface="Open Sans"/>
                <a:cs typeface="Open Sans"/>
                <a:hlinkClick r:id="rId5" tooltip="http://bobrovskaya2.shkola.hc.ru/pedagogy/%D0%A1%D1%82%D1%80%D0%B0%D0%BD%D0%B8%D1%86%D0%B0_%D0%A5%D0%BE%D1%80%D0%BE%D1%88%D0%B5%D0%B2%D1%81%D0%BA%D0%BE%D0%B9_%D0%9B%D0%9B.htm"/>
              </a:rPr>
              <a:t> </a:t>
            </a:r>
            <a:br>
              <a:rPr sz="1100" u="sng">
                <a:solidFill>
                  <a:schemeClr val="hlink"/>
                </a:solidFill>
                <a:latin typeface="Open Sans"/>
                <a:cs typeface="Open Sans"/>
                <a:hlinkClick r:id="rId5" tooltip="http://bobrovskaya2.shkola.hc.ru/pedagogy/%D0%A1%D1%82%D1%80%D0%B0%D0%BD%D0%B8%D1%86%D0%B0_%D0%A5%D0%BE%D1%80%D0%BE%D1%88%D0%B5%D0%B2%D1%81%D0%BA%D0%BE%D0%B9_%D0%9B%D0%9B.htm"/>
              </a:rPr>
            </a:br>
            <a:r>
              <a:rPr sz="1100" u="sng">
                <a:solidFill>
                  <a:schemeClr val="hlink"/>
                </a:solidFill>
                <a:latin typeface="Open Sans"/>
                <a:cs typeface="Open Sans"/>
                <a:hlinkClick r:id="rId5" tooltip="http://bobrovskaya2.shkola.hc.ru/pedagogy/%D0%A1%D1%82%D1%80%D0%B0%D0%BD%D0%B8%D1%86%D0%B0_%D0%A5%D0%BE%D1%80%D0%BE%D1%88%D0%B5%D0%B2%D1%81%D0%BA%D0%BE%D0%B9_%D0%9B%D0%9B.htm"/>
              </a:rPr>
              <a:t/>
            </a:r>
            <a:br>
              <a:rPr sz="1100" u="sng">
                <a:solidFill>
                  <a:schemeClr val="hlink"/>
                </a:solidFill>
                <a:latin typeface="Open Sans"/>
                <a:cs typeface="Open Sans"/>
                <a:hlinkClick r:id="rId5" tooltip="http://bobrovskaya2.shkola.hc.ru/pedagogy/%D0%A1%D1%82%D1%80%D0%B0%D0%BD%D0%B8%D1%86%D0%B0_%D0%A5%D0%BE%D1%80%D0%BE%D1%88%D0%B5%D0%B2%D1%81%D0%BA%D0%BE%D0%B9_%D0%9B%D0%9B.htm"/>
              </a:rPr>
            </a:br>
            <a:r>
              <a:rPr sz="1100" u="sng">
                <a:solidFill>
                  <a:schemeClr val="hlink"/>
                </a:solidFill>
                <a:latin typeface="Open Sans"/>
                <a:cs typeface="Open Sans"/>
                <a:hlinkClick r:id="rId5" tooltip="http://bobrovskaya2.shkola.hc.ru/pedagogy/%D0%A1%D1%82%D1%80%D0%B0%D0%BD%D0%B8%D1%86%D0%B0_%D0%A5%D0%BE%D1%80%D0%BE%D1%88%D0%B5%D0%B2%D1%81%D0%BA%D0%BE%D0%B9_%D0%9B%D0%9B.htm"/>
              </a:rPr>
              <a:t>http://bobrovskaya2.shkola.hc.ru/pedagogy/Страница_Хорошевской_ЛЛ.htm</a:t>
            </a:r>
            <a:endParaRPr lang="ru-RU" sz="120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77174" y="6269515"/>
            <a:ext cx="8944515" cy="82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latin typeface="Times New Roman"/>
                <a:cs typeface="Times New Roman"/>
              </a:rPr>
              <a:t>Хорошевская Лариса Леонидовна, </a:t>
            </a:r>
          </a:p>
          <a:p>
            <a:pPr algn="ctr">
              <a:defRPr/>
            </a:pPr>
            <a:r>
              <a:rPr lang="ru-RU" sz="1200">
                <a:latin typeface="Times New Roman"/>
                <a:cs typeface="Times New Roman"/>
              </a:rPr>
              <a:t>учитель технологии Бобровская СОШ №2</a:t>
            </a:r>
            <a:endParaRPr sz="1200"/>
          </a:p>
          <a:p>
            <a:pPr algn="ctr">
              <a:defRPr/>
            </a:pPr>
            <a:r>
              <a:rPr lang="en-US" sz="1200" u="sng">
                <a:latin typeface="Times New Roman"/>
                <a:cs typeface="Times New Roman"/>
                <a:hlinkClick r:id="rId6" tooltip="mailto:hor32@yandex.ru"/>
              </a:rPr>
              <a:t>hor32@yandex.ru</a:t>
            </a:r>
            <a:endParaRPr lang="ru-RU" sz="1200"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1200"/>
          </a:p>
        </p:txBody>
      </p:sp>
      <p:pic>
        <p:nvPicPr>
          <p:cNvPr id="11" name="Рисунок 10"/>
          <p:cNvPicPr/>
          <p:nvPr/>
        </p:nvPicPr>
        <p:blipFill>
          <a:blip r:embed="rId7"/>
          <a:srcRect l="4480" r="4771" b="5686"/>
          <a:stretch/>
        </p:blipFill>
        <p:spPr bwMode="auto">
          <a:xfrm>
            <a:off x="4860032" y="657224"/>
            <a:ext cx="3206636" cy="2018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8"/>
          <a:srcRect l="4493" r="3016" b="5897"/>
          <a:stretch/>
        </p:blipFill>
        <p:spPr bwMode="auto">
          <a:xfrm>
            <a:off x="841248" y="2849248"/>
            <a:ext cx="3209986" cy="1878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9"/>
          <a:srcRect l="4122" r="3653" b="7472"/>
          <a:stretch/>
        </p:blipFill>
        <p:spPr bwMode="auto">
          <a:xfrm>
            <a:off x="4860032" y="2849248"/>
            <a:ext cx="3206635" cy="1878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/>
          <a:srcRect b="6096"/>
          <a:stretch/>
        </p:blipFill>
        <p:spPr bwMode="auto">
          <a:xfrm>
            <a:off x="841248" y="657225"/>
            <a:ext cx="3209986" cy="2018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«Если не творчески, то зачем?"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27584" y="1600200"/>
            <a:ext cx="7859216" cy="4525963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r>
              <a:rPr lang="ru-RU" sz="2800" dirty="0"/>
              <a:t>	</a:t>
            </a:r>
            <a:r>
              <a:rPr lang="ru-RU" b="1" dirty="0"/>
              <a:t>«Начинать целенаправленное развитие творческого мышления надо как можно раньше, чтобы не упустить весьма богатые возможности детского возраста»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                                </a:t>
            </a:r>
            <a:r>
              <a:rPr lang="ru-RU" b="1" dirty="0" smtClean="0"/>
              <a:t>М.Н</a:t>
            </a:r>
            <a:r>
              <a:rPr lang="ru-RU" b="1" dirty="0"/>
              <a:t>. </a:t>
            </a:r>
            <a:r>
              <a:rPr lang="ru-RU" b="1" dirty="0" err="1"/>
              <a:t>Скаткин</a:t>
            </a:r>
            <a:endParaRPr lang="ru-RU" dirty="0"/>
          </a:p>
          <a:p>
            <a:pPr marL="0" indent="0">
              <a:buNone/>
              <a:defRPr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15328" cy="7780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Участие школьников в олимпиадах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683568" y="1340768"/>
            <a:ext cx="8003232" cy="5184576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2800" b="1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2909" y="2071678"/>
            <a:ext cx="1032717" cy="1420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89354" y="2505636"/>
            <a:ext cx="996589" cy="1370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10270" y="2862896"/>
            <a:ext cx="1069754" cy="1471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185944" y="3398574"/>
            <a:ext cx="1011885" cy="1392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714612" y="2000240"/>
            <a:ext cx="1091936" cy="15021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357554" y="2500306"/>
            <a:ext cx="1000463" cy="13763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786182" y="2857496"/>
            <a:ext cx="1143008" cy="15724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4299824" y="3370115"/>
            <a:ext cx="1053258" cy="14489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4822139" y="3910008"/>
            <a:ext cx="1013119" cy="1393734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2704638" y="3969055"/>
            <a:ext cx="1000132" cy="1385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5129662" y="4525078"/>
            <a:ext cx="941011" cy="13311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3227389" y="4554467"/>
            <a:ext cx="941011" cy="13311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rcRect t="2207" b="2206"/>
          <a:stretch/>
        </p:blipFill>
        <p:spPr bwMode="auto">
          <a:xfrm>
            <a:off x="5436096" y="1854299"/>
            <a:ext cx="2448272" cy="161732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5725205" y="2202553"/>
            <a:ext cx="2376264" cy="17500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18" y="2610684"/>
            <a:ext cx="2434233" cy="1721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116632"/>
            <a:ext cx="8229600" cy="10081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Творческие конкурсы</a:t>
            </a:r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00149" y="2973575"/>
            <a:ext cx="1029672" cy="145633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87701" y="2446193"/>
            <a:ext cx="1151150" cy="159501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5369" y="4432558"/>
            <a:ext cx="1639155" cy="1237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6754895" y="4500941"/>
            <a:ext cx="1711760" cy="12370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604261" y="4507867"/>
            <a:ext cx="1183051" cy="1577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370343" y="4484626"/>
            <a:ext cx="1188246" cy="1584327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4250" y="2707082"/>
            <a:ext cx="82550" cy="116687"/>
          </a:xfrm>
        </p:spPr>
      </p:pic>
      <p:pic>
        <p:nvPicPr>
          <p:cNvPr id="18" name="Рисунок 17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11253" r="47789" b="7731"/>
          <a:stretch/>
        </p:blipFill>
        <p:spPr bwMode="auto">
          <a:xfrm>
            <a:off x="2915815" y="2955535"/>
            <a:ext cx="1091234" cy="1510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10" cstate="print"/>
          <a:srcRect l="21963" t="14830" r="33309" b="4609"/>
          <a:stretch/>
        </p:blipFill>
        <p:spPr bwMode="auto">
          <a:xfrm>
            <a:off x="5220072" y="2955535"/>
            <a:ext cx="1049165" cy="1453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85" y="2475669"/>
            <a:ext cx="1108436" cy="156682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29" y="1758004"/>
            <a:ext cx="1152904" cy="15860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61" y="1758004"/>
            <a:ext cx="1147394" cy="15784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49" y="4507867"/>
            <a:ext cx="1183050" cy="1577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9348" y="188640"/>
            <a:ext cx="8229600" cy="9941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Участие в проектной деятельности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369991" y="2107499"/>
            <a:ext cx="1187644" cy="853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52277" y="1772132"/>
            <a:ext cx="958282" cy="131279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3608" y="2394981"/>
            <a:ext cx="952403" cy="131020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5576" y="2989663"/>
            <a:ext cx="942221" cy="13102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681918" y="1795436"/>
            <a:ext cx="941301" cy="130425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55576" y="4368635"/>
            <a:ext cx="947280" cy="13930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831418" y="4361102"/>
            <a:ext cx="952403" cy="14005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943657" y="4334218"/>
            <a:ext cx="970684" cy="1427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358551" y="4299870"/>
            <a:ext cx="965074" cy="1419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431537" y="4309855"/>
            <a:ext cx="958282" cy="14092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7570296" y="4314838"/>
            <a:ext cx="958284" cy="1409240"/>
          </a:xfrm>
          <a:prstGeom prst="rect">
            <a:avLst/>
          </a:prstGeom>
        </p:spPr>
      </p:pic>
      <p:pic>
        <p:nvPicPr>
          <p:cNvPr id="17" name="Рисунок 16" descr="https://sun9-59.userapi.com/impg/1FRFU2kSfM1x8fRYQ6WQJYUTjAEcAAw2CmdorQ/TIKMghEe2SQ.jpg?size=1280x720&amp;quality=96&amp;sign=bdb1c9c8e25837b262aca0a8182c6d25&amp;type=album"/>
          <p:cNvPicPr/>
          <p:nvPr/>
        </p:nvPicPr>
        <p:blipFill>
          <a:blip r:embed="rId12"/>
          <a:stretch/>
        </p:blipFill>
        <p:spPr bwMode="auto">
          <a:xfrm>
            <a:off x="5358551" y="3284385"/>
            <a:ext cx="1225950" cy="84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sun9-9.userapi.com/impg/onAjFBvJ83uY9L5hVzCeI-CRkO6UMAlS3lb8Dg/8y5bYCeN9IA.jpg?size=1280x1070&amp;quality=96&amp;sign=acbb7ecc2c9ca7e1d26b4a8311853c12&amp;type=album"/>
          <p:cNvPicPr/>
          <p:nvPr/>
        </p:nvPicPr>
        <p:blipFill>
          <a:blip r:embed="rId13"/>
          <a:stretch/>
        </p:blipFill>
        <p:spPr bwMode="auto">
          <a:xfrm>
            <a:off x="2496594" y="3284384"/>
            <a:ext cx="1386178" cy="87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297858" y="2069254"/>
            <a:ext cx="1157610" cy="1652714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15"/>
          <a:stretch/>
        </p:blipFill>
        <p:spPr bwMode="auto">
          <a:xfrm>
            <a:off x="2481400" y="2107499"/>
            <a:ext cx="1371289" cy="8533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4095919" y="4323857"/>
            <a:ext cx="1004772" cy="142126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2" name="Рисунок 21"/>
          <p:cNvPicPr/>
          <p:nvPr/>
        </p:nvPicPr>
        <p:blipFill rotWithShape="1">
          <a:blip r:embed="rId17" cstate="print"/>
          <a:srcRect l="23086" t="12024" r="31384" b="7214"/>
          <a:stretch/>
        </p:blipFill>
        <p:spPr bwMode="auto">
          <a:xfrm>
            <a:off x="7114590" y="2374324"/>
            <a:ext cx="911411" cy="1387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18" cstate="print"/>
          <a:srcRect l="23246" t="14429" r="31545" b="5010"/>
          <a:stretch/>
        </p:blipFill>
        <p:spPr bwMode="auto">
          <a:xfrm>
            <a:off x="7623219" y="2865850"/>
            <a:ext cx="896870" cy="1321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Внеурочная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961785" y="1920318"/>
            <a:ext cx="1290354" cy="17204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5406" y="1893784"/>
            <a:ext cx="1259423" cy="1679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39832" y="1919084"/>
            <a:ext cx="1273322" cy="16977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964589" y="1927342"/>
            <a:ext cx="1279819" cy="17064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28662" y="3929066"/>
            <a:ext cx="1250165" cy="16668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072330" y="3929066"/>
            <a:ext cx="1247907" cy="16638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444139" y="3842400"/>
            <a:ext cx="1270605" cy="174745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572132" y="3857628"/>
            <a:ext cx="1191234" cy="17645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097" name="Picture 1" descr="D:\123\сек\Desktop\3.jpeg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4071934" y="3857628"/>
            <a:ext cx="1285884" cy="1753860"/>
          </a:xfrm>
          <a:prstGeom prst="rect">
            <a:avLst/>
          </a:prstGeom>
          <a:noFill/>
        </p:spPr>
      </p:pic>
      <p:sp>
        <p:nvSpPr>
          <p:cNvPr id="3" name="AutoShape 2" descr="https://mail.yandex.ru/message_part/20221111_102046.jpg?_uid=30634717&amp;name=20221111_102046.jpg&amp;hid=1.2&amp;ids=182395784908523511&amp;no_disposition=y&amp;exif_rotate=y&amp;resize=y&amp;max_size=78x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11"/>
          <a:stretch/>
        </p:blipFill>
        <p:spPr bwMode="auto">
          <a:xfrm>
            <a:off x="5517000" y="1939858"/>
            <a:ext cx="1182727" cy="1700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42958" y="260648"/>
            <a:ext cx="8229600" cy="9104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Участие школьников в конкурсах по внеурочной деятельности «ЮИД»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000100" y="1643050"/>
            <a:ext cx="1178726" cy="1571635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утренний, ребенок, человек, стол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57818" y="2285992"/>
            <a:ext cx="1238258" cy="9286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715140" y="1500174"/>
            <a:ext cx="1251080" cy="1668108"/>
          </a:xfrm>
          <a:prstGeom prst="rect">
            <a:avLst/>
          </a:prstGeom>
        </p:spPr>
      </p:pic>
      <p:pic>
        <p:nvPicPr>
          <p:cNvPr id="8" name="Picture 3" descr="F:\Дорожная безопасность 2021\IMG_20210923_102440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2357422" y="2285992"/>
            <a:ext cx="1285884" cy="964413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21526" y="3419655"/>
          <a:ext cx="1808869" cy="241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oleObj" r:id="rId7" imgW="7430537" imgH="9907383" progId="">
                  <p:embed/>
                </p:oleObj>
              </mc:Choice>
              <mc:Fallback>
                <p:oleObj name="oleObj" r:id="rId7" imgW="7430537" imgH="990738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526" y="3419655"/>
                        <a:ext cx="1808869" cy="241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701038" y="3145302"/>
            <a:ext cx="1599048" cy="12007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3419871" y="4458473"/>
            <a:ext cx="2275775" cy="17068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6146127" y="3418562"/>
            <a:ext cx="1796182" cy="2394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/>
          <a:stretch/>
        </p:blipFill>
        <p:spPr bwMode="auto">
          <a:xfrm rot="10800000" flipV="1">
            <a:off x="3696848" y="2164167"/>
            <a:ext cx="1607428" cy="904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79699" y="44624"/>
            <a:ext cx="8229600" cy="9221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Достижения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298882" y="1785926"/>
            <a:ext cx="1047096" cy="1461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1538" y="1785926"/>
            <a:ext cx="1025920" cy="1431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7403" y="1789546"/>
            <a:ext cx="1047096" cy="1461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966685" y="1785926"/>
            <a:ext cx="1037872" cy="1448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215206" y="1785926"/>
            <a:ext cx="1016691" cy="1418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/>
        </p:blipFill>
        <p:spPr bwMode="auto">
          <a:xfrm>
            <a:off x="4757043" y="1771148"/>
            <a:ext cx="1047096" cy="1461421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tretch/>
        </p:blipFill>
        <p:spPr bwMode="auto">
          <a:xfrm>
            <a:off x="1483726" y="4949648"/>
            <a:ext cx="1451487" cy="105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F:\юид\грамоты безопасное колесо 2022\1.jpeg"/>
          <p:cNvPicPr>
            <a:picLocks noChangeAspect="1" noChangeArrowheads="1"/>
          </p:cNvPicPr>
          <p:nvPr/>
        </p:nvPicPr>
        <p:blipFill>
          <a:blip r:embed="rId9" cstate="print"/>
          <a:stretch/>
        </p:blipFill>
        <p:spPr bwMode="auto">
          <a:xfrm>
            <a:off x="2259794" y="3429000"/>
            <a:ext cx="1038876" cy="1428760"/>
          </a:xfrm>
          <a:prstGeom prst="rect">
            <a:avLst/>
          </a:prstGeom>
          <a:noFill/>
        </p:spPr>
      </p:pic>
      <p:pic>
        <p:nvPicPr>
          <p:cNvPr id="40963" name="Picture 3" descr="F:\юид\грамоты безопасное колесо 2022\2.jpeg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1145509" y="3429000"/>
            <a:ext cx="1012704" cy="1392765"/>
          </a:xfrm>
          <a:prstGeom prst="rect">
            <a:avLst/>
          </a:prstGeom>
          <a:noFill/>
        </p:spPr>
      </p:pic>
      <p:pic>
        <p:nvPicPr>
          <p:cNvPr id="40964" name="Picture 4" descr="F:\юид\грамоты безопасное колесо 2022\3.jpeg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5929322" y="3391843"/>
            <a:ext cx="1090820" cy="1500198"/>
          </a:xfrm>
          <a:prstGeom prst="rect">
            <a:avLst/>
          </a:prstGeom>
          <a:noFill/>
        </p:spPr>
      </p:pic>
      <p:pic>
        <p:nvPicPr>
          <p:cNvPr id="40965" name="Picture 5" descr="F:\юид\грамоты безопасное колесо 2022\4.jpeg"/>
          <p:cNvPicPr>
            <a:picLocks noChangeAspect="1" noChangeArrowheads="1"/>
          </p:cNvPicPr>
          <p:nvPr/>
        </p:nvPicPr>
        <p:blipFill>
          <a:blip r:embed="rId12"/>
          <a:stretch/>
        </p:blipFill>
        <p:spPr bwMode="auto">
          <a:xfrm>
            <a:off x="7195694" y="3357562"/>
            <a:ext cx="1090820" cy="1500198"/>
          </a:xfrm>
          <a:prstGeom prst="rect">
            <a:avLst/>
          </a:prstGeom>
          <a:noFill/>
        </p:spPr>
      </p:pic>
      <p:pic>
        <p:nvPicPr>
          <p:cNvPr id="35842" name="Picture 2" descr="D:\123\сек\Desktop\4.jpeg"/>
          <p:cNvPicPr>
            <a:picLocks noChangeAspect="1" noChangeArrowheads="1"/>
          </p:cNvPicPr>
          <p:nvPr/>
        </p:nvPicPr>
        <p:blipFill>
          <a:blip r:embed="rId13" cstate="print"/>
          <a:stretch/>
        </p:blipFill>
        <p:spPr bwMode="auto">
          <a:xfrm>
            <a:off x="3786182" y="3545072"/>
            <a:ext cx="1785950" cy="245604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3101" y="5028338"/>
            <a:ext cx="1747305" cy="1093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0"/>
            <a:ext cx="8229600" cy="980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Мои достижения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>
          <a:xfrm>
            <a:off x="611560" y="1268760"/>
            <a:ext cx="8280919" cy="4857403"/>
          </a:xfrm>
        </p:spPr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6838624" y="4141832"/>
            <a:ext cx="1391936" cy="18559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7075" y="1700808"/>
            <a:ext cx="1989848" cy="1446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00192" y="1918107"/>
            <a:ext cx="2107308" cy="15804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27584" y="1918106"/>
            <a:ext cx="2107308" cy="15804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1251750">
            <a:off x="4960724" y="2532025"/>
            <a:ext cx="1234325" cy="17199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128067" y="4226575"/>
            <a:ext cx="1253427" cy="177117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Picture 2" descr="http://bobrovskaya2.shkola.hc.ru/%D0%9D%D0%BE%D0%B2%D0%BE%D1%81%D1%82%D0%B8%202021-2022/%D0%9E%D0%BA%D1%82%D1%8F%D0%B1%D1%80%D1%8C/IMG-20211024-WA0008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016543" y="4105501"/>
            <a:ext cx="1581692" cy="1891948"/>
          </a:xfrm>
          <a:prstGeom prst="rect">
            <a:avLst/>
          </a:prstGeom>
          <a:noFill/>
        </p:spPr>
      </p:pic>
      <p:pic>
        <p:nvPicPr>
          <p:cNvPr id="3074" name="Picture 2" descr="F:\конкурс учителя23\1.jpe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2843807" y="4377625"/>
            <a:ext cx="1148057" cy="162507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075" name="Picture 3" descr="F:\конкурс учителя23\2.jpeg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5566923" y="4364918"/>
            <a:ext cx="1144803" cy="16325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 rot="20254225">
            <a:off x="3124527" y="2542139"/>
            <a:ext cx="1250485" cy="171941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159</Words>
  <Application>Microsoft Office PowerPoint</Application>
  <DocSecurity>0</DocSecurity>
  <PresentationFormat>Экран (4:3)</PresentationFormat>
  <Paragraphs>34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</vt:lpstr>
      <vt:lpstr>Times New Roman</vt:lpstr>
      <vt:lpstr>Специальное оформление</vt:lpstr>
      <vt:lpstr>oleObj</vt:lpstr>
      <vt:lpstr>Педагогический стаж 27 лет Высшая квалификационная категория</vt:lpstr>
      <vt:lpstr>«Если не творчески, то зачем?"</vt:lpstr>
      <vt:lpstr>Участие школьников в олимпиадах</vt:lpstr>
      <vt:lpstr>Творческие конкурсы</vt:lpstr>
      <vt:lpstr>Участие в проектной деятельности</vt:lpstr>
      <vt:lpstr>Внеурочная деятельность</vt:lpstr>
      <vt:lpstr>Участие школьников в конкурсах по внеурочной деятельности «ЮИД»</vt:lpstr>
      <vt:lpstr>Достижения</vt:lpstr>
      <vt:lpstr>Мои достижения</vt:lpstr>
      <vt:lpstr>Распространение опыта педагогической работы </vt:lpstr>
      <vt:lpstr>Распространение педагогического опыта работы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cp:lastModifiedBy>Пользователь Windows</cp:lastModifiedBy>
  <cp:revision>196</cp:revision>
  <dcterms:created xsi:type="dcterms:W3CDTF">2011-12-13T19:04:59Z</dcterms:created>
  <dcterms:modified xsi:type="dcterms:W3CDTF">2024-03-26T19:26:31Z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8571857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