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620" r:id="rId1"/>
    <p:sldMasterId id="2147484644" r:id="rId2"/>
  </p:sldMasterIdLst>
  <p:notesMasterIdLst>
    <p:notesMasterId r:id="rId11"/>
  </p:notesMasterIdLst>
  <p:sldIdLst>
    <p:sldId id="305" r:id="rId3"/>
    <p:sldId id="311" r:id="rId4"/>
    <p:sldId id="310" r:id="rId5"/>
    <p:sldId id="317" r:id="rId6"/>
    <p:sldId id="314" r:id="rId7"/>
    <p:sldId id="309" r:id="rId8"/>
    <p:sldId id="312" r:id="rId9"/>
    <p:sldId id="316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FD8"/>
    <a:srgbClr val="004620"/>
    <a:srgbClr val="00823B"/>
    <a:srgbClr val="009E47"/>
    <a:srgbClr val="005828"/>
    <a:srgbClr val="00602B"/>
    <a:srgbClr val="00D661"/>
    <a:srgbClr val="007033"/>
    <a:srgbClr val="007E39"/>
    <a:srgbClr val="9F5A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4" autoAdjust="0"/>
    <p:restoredTop sz="96893" autoAdjust="0"/>
  </p:normalViewPr>
  <p:slideViewPr>
    <p:cSldViewPr>
      <p:cViewPr>
        <p:scale>
          <a:sx n="93" d="100"/>
          <a:sy n="93" d="100"/>
        </p:scale>
        <p:origin x="-714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3335010728389081E-2"/>
          <c:y val="6.6097647203592402E-2"/>
          <c:w val="0.5869218460725627"/>
          <c:h val="0.74631344011427703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rgbClr val="009E47"/>
            </a:solidFill>
          </c:spPr>
          <c:cat>
            <c:strRef>
              <c:f>Лист1!$B$1</c:f>
              <c:strCache>
                <c:ptCount val="1"/>
                <c:pt idx="0">
                  <c:v>Качество знаний,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99-4BA2-A555-A5F807B7C8A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rgbClr val="00823B"/>
            </a:solidFill>
          </c:spPr>
          <c:cat>
            <c:strRef>
              <c:f>Лист1!$B$1</c:f>
              <c:strCache>
                <c:ptCount val="1"/>
                <c:pt idx="0">
                  <c:v>Качество знаний, %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99-4BA2-A555-A5F807B7C8A7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rgbClr val="004620"/>
            </a:solidFill>
          </c:spPr>
          <c:cat>
            <c:strRef>
              <c:f>Лист1!$B$1</c:f>
              <c:strCache>
                <c:ptCount val="1"/>
                <c:pt idx="0">
                  <c:v>Качество знаний, %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99-4BA2-A555-A5F807B7C8A7}"/>
            </c:ext>
          </c:extLst>
        </c:ser>
        <c:dLbls/>
        <c:axId val="74276224"/>
        <c:axId val="74310784"/>
      </c:barChart>
      <c:catAx>
        <c:axId val="742762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4310784"/>
        <c:crosses val="autoZero"/>
        <c:auto val="1"/>
        <c:lblAlgn val="ctr"/>
        <c:lblOffset val="100"/>
      </c:catAx>
      <c:valAx>
        <c:axId val="74310784"/>
        <c:scaling>
          <c:orientation val="minMax"/>
        </c:scaling>
        <c:axPos val="l"/>
        <c:majorGridlines/>
        <c:numFmt formatCode="General" sourceLinked="1"/>
        <c:tickLblPos val="nextTo"/>
        <c:crossAx val="7427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40798960299544"/>
          <c:y val="0.28419494394802691"/>
          <c:w val="0.24394705278218604"/>
          <c:h val="0.3442480941352951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jpeg"/><Relationship Id="rId1" Type="http://schemas.openxmlformats.org/officeDocument/2006/relationships/image" Target="../media/image2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F3965-5F3B-404C-9F1B-4E6F9D61B45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D85BEC-1E66-4D96-BEE5-85DD06C1FD7B}">
      <dgm:prSet phldrT="[Текст]"/>
      <dgm:spPr>
        <a:solidFill>
          <a:srgbClr val="004620"/>
        </a:solidFill>
      </dgm:spPr>
      <dgm:t>
        <a:bodyPr/>
        <a:lstStyle/>
        <a:p>
          <a:r>
            <a:rPr lang="ru-RU" dirty="0" smtClean="0"/>
            <a:t>Качество знаний, ОГЭ</a:t>
          </a:r>
          <a:endParaRPr lang="ru-RU" dirty="0"/>
        </a:p>
      </dgm:t>
    </dgm:pt>
    <dgm:pt modelId="{74D68411-6D8C-4179-8497-9CF6122FFDA3}" type="parTrans" cxnId="{EDDDC897-274B-45EC-BD89-A2A861670E71}">
      <dgm:prSet/>
      <dgm:spPr/>
      <dgm:t>
        <a:bodyPr/>
        <a:lstStyle/>
        <a:p>
          <a:endParaRPr lang="ru-RU"/>
        </a:p>
      </dgm:t>
    </dgm:pt>
    <dgm:pt modelId="{84E4F19E-05D3-4311-A372-363B0A4F0867}" type="sibTrans" cxnId="{EDDDC897-274B-45EC-BD89-A2A861670E71}">
      <dgm:prSet/>
      <dgm:spPr/>
      <dgm:t>
        <a:bodyPr/>
        <a:lstStyle/>
        <a:p>
          <a:endParaRPr lang="ru-RU"/>
        </a:p>
      </dgm:t>
    </dgm:pt>
    <dgm:pt modelId="{BD891443-8F62-48BB-82CD-2DFD8E1E1B53}">
      <dgm:prSet phldrT="[Текст]"/>
      <dgm:spPr>
        <a:solidFill>
          <a:srgbClr val="004620"/>
        </a:solidFill>
      </dgm:spPr>
      <dgm:t>
        <a:bodyPr/>
        <a:lstStyle/>
        <a:p>
          <a:r>
            <a:rPr lang="ru-RU" dirty="0" smtClean="0"/>
            <a:t>2017-2018 – нет</a:t>
          </a:r>
          <a:endParaRPr lang="ru-RU" dirty="0"/>
        </a:p>
      </dgm:t>
    </dgm:pt>
    <dgm:pt modelId="{3408E3AC-CD95-48A4-9819-1F8DE7A9AC90}" type="parTrans" cxnId="{6305A5B6-14DE-4D2B-BA83-518D07D3E009}">
      <dgm:prSet/>
      <dgm:spPr/>
      <dgm:t>
        <a:bodyPr/>
        <a:lstStyle/>
        <a:p>
          <a:endParaRPr lang="ru-RU"/>
        </a:p>
      </dgm:t>
    </dgm:pt>
    <dgm:pt modelId="{35276C48-5B7A-462D-AD30-31FCB776842C}" type="sibTrans" cxnId="{6305A5B6-14DE-4D2B-BA83-518D07D3E009}">
      <dgm:prSet/>
      <dgm:spPr/>
      <dgm:t>
        <a:bodyPr/>
        <a:lstStyle/>
        <a:p>
          <a:endParaRPr lang="ru-RU"/>
        </a:p>
      </dgm:t>
    </dgm:pt>
    <dgm:pt modelId="{51FA28F5-737A-4F64-86BF-E2C8559E3A0C}">
      <dgm:prSet phldrT="[Текст]"/>
      <dgm:spPr>
        <a:solidFill>
          <a:srgbClr val="004620"/>
        </a:solidFill>
      </dgm:spPr>
      <dgm:t>
        <a:bodyPr/>
        <a:lstStyle/>
        <a:p>
          <a:r>
            <a:rPr lang="ru-RU" dirty="0" smtClean="0"/>
            <a:t>2018-2019 – 66% </a:t>
          </a:r>
          <a:endParaRPr lang="ru-RU" dirty="0"/>
        </a:p>
      </dgm:t>
    </dgm:pt>
    <dgm:pt modelId="{C46A6607-1403-4595-B92F-D9AD162520CC}" type="parTrans" cxnId="{A5383406-FEEC-470B-92D3-429A3A177EFC}">
      <dgm:prSet/>
      <dgm:spPr/>
      <dgm:t>
        <a:bodyPr/>
        <a:lstStyle/>
        <a:p>
          <a:endParaRPr lang="ru-RU"/>
        </a:p>
      </dgm:t>
    </dgm:pt>
    <dgm:pt modelId="{199E09BD-FF46-47B8-B7A2-8900A7911AD7}" type="sibTrans" cxnId="{A5383406-FEEC-470B-92D3-429A3A177EFC}">
      <dgm:prSet/>
      <dgm:spPr/>
      <dgm:t>
        <a:bodyPr/>
        <a:lstStyle/>
        <a:p>
          <a:endParaRPr lang="ru-RU"/>
        </a:p>
      </dgm:t>
    </dgm:pt>
    <dgm:pt modelId="{0CEBB71A-571F-490A-8C15-AD07FDA2DABF}">
      <dgm:prSet phldrT="[Текст]"/>
      <dgm:spPr>
        <a:solidFill>
          <a:srgbClr val="00602B"/>
        </a:solidFill>
      </dgm:spPr>
      <dgm:t>
        <a:bodyPr/>
        <a:lstStyle/>
        <a:p>
          <a:r>
            <a:rPr lang="ru-RU" dirty="0" smtClean="0"/>
            <a:t>Качество знаний, ЕГЭ</a:t>
          </a:r>
          <a:endParaRPr lang="ru-RU" dirty="0"/>
        </a:p>
      </dgm:t>
    </dgm:pt>
    <dgm:pt modelId="{783FFD55-1CA0-434C-A5E8-C03F38C78650}" type="parTrans" cxnId="{A0A96258-DBAD-4072-A67C-FF582E44073E}">
      <dgm:prSet/>
      <dgm:spPr/>
      <dgm:t>
        <a:bodyPr/>
        <a:lstStyle/>
        <a:p>
          <a:endParaRPr lang="ru-RU"/>
        </a:p>
      </dgm:t>
    </dgm:pt>
    <dgm:pt modelId="{A27B8B03-858B-4167-BE90-4CD41BFDD9C9}" type="sibTrans" cxnId="{A0A96258-DBAD-4072-A67C-FF582E44073E}">
      <dgm:prSet/>
      <dgm:spPr/>
      <dgm:t>
        <a:bodyPr/>
        <a:lstStyle/>
        <a:p>
          <a:endParaRPr lang="ru-RU"/>
        </a:p>
      </dgm:t>
    </dgm:pt>
    <dgm:pt modelId="{D7715DA5-35DB-44EB-BF19-4950F8DF5647}">
      <dgm:prSet phldrT="[Текст]"/>
      <dgm:spPr>
        <a:solidFill>
          <a:srgbClr val="00602B"/>
        </a:solidFill>
      </dgm:spPr>
      <dgm:t>
        <a:bodyPr/>
        <a:lstStyle/>
        <a:p>
          <a:r>
            <a:rPr lang="ru-RU" dirty="0" smtClean="0"/>
            <a:t>2017-2018 – 78% </a:t>
          </a:r>
          <a:endParaRPr lang="ru-RU" dirty="0"/>
        </a:p>
      </dgm:t>
    </dgm:pt>
    <dgm:pt modelId="{E018123C-8140-42B6-9FD8-70EB6CD109EA}" type="parTrans" cxnId="{BC04627D-0AD1-4925-97AD-3E514B87E5D7}">
      <dgm:prSet/>
      <dgm:spPr/>
      <dgm:t>
        <a:bodyPr/>
        <a:lstStyle/>
        <a:p>
          <a:endParaRPr lang="ru-RU"/>
        </a:p>
      </dgm:t>
    </dgm:pt>
    <dgm:pt modelId="{2CD40F24-06BE-4130-AB5C-78B13322F6EF}" type="sibTrans" cxnId="{BC04627D-0AD1-4925-97AD-3E514B87E5D7}">
      <dgm:prSet/>
      <dgm:spPr/>
      <dgm:t>
        <a:bodyPr/>
        <a:lstStyle/>
        <a:p>
          <a:endParaRPr lang="ru-RU"/>
        </a:p>
      </dgm:t>
    </dgm:pt>
    <dgm:pt modelId="{16F9AB67-2B9E-4B98-961C-4434A3A16BC1}">
      <dgm:prSet phldrT="[Текст]"/>
      <dgm:spPr>
        <a:solidFill>
          <a:srgbClr val="00602B"/>
        </a:solidFill>
      </dgm:spPr>
      <dgm:t>
        <a:bodyPr/>
        <a:lstStyle/>
        <a:p>
          <a:r>
            <a:rPr lang="ru-RU" dirty="0" smtClean="0"/>
            <a:t>2018-2019 – 66% </a:t>
          </a:r>
          <a:endParaRPr lang="ru-RU" dirty="0"/>
        </a:p>
      </dgm:t>
    </dgm:pt>
    <dgm:pt modelId="{84DDE42F-F351-44EB-A3BD-77E72C885F25}" type="parTrans" cxnId="{70AFB5D5-1641-4749-B7F7-4404BC4634B5}">
      <dgm:prSet/>
      <dgm:spPr/>
      <dgm:t>
        <a:bodyPr/>
        <a:lstStyle/>
        <a:p>
          <a:endParaRPr lang="ru-RU"/>
        </a:p>
      </dgm:t>
    </dgm:pt>
    <dgm:pt modelId="{45F96152-1B46-493A-9651-D14778D098C0}" type="sibTrans" cxnId="{70AFB5D5-1641-4749-B7F7-4404BC4634B5}">
      <dgm:prSet/>
      <dgm:spPr/>
      <dgm:t>
        <a:bodyPr/>
        <a:lstStyle/>
        <a:p>
          <a:endParaRPr lang="ru-RU"/>
        </a:p>
      </dgm:t>
    </dgm:pt>
    <dgm:pt modelId="{A8A439BB-DAB7-4C2A-8EC1-89FA11B495F1}">
      <dgm:prSet phldrT="[Текст]"/>
      <dgm:spPr>
        <a:solidFill>
          <a:srgbClr val="00602B"/>
        </a:solidFill>
      </dgm:spPr>
      <dgm:t>
        <a:bodyPr/>
        <a:lstStyle/>
        <a:p>
          <a:r>
            <a:rPr lang="ru-RU" dirty="0" smtClean="0"/>
            <a:t>2019-2020 – нет  </a:t>
          </a:r>
          <a:endParaRPr lang="ru-RU" dirty="0"/>
        </a:p>
      </dgm:t>
    </dgm:pt>
    <dgm:pt modelId="{89FC1514-C080-4F86-8EAC-123789D88AF4}" type="parTrans" cxnId="{F7AA1241-858D-48F0-8ACA-CBAF74FAA002}">
      <dgm:prSet/>
      <dgm:spPr/>
      <dgm:t>
        <a:bodyPr/>
        <a:lstStyle/>
        <a:p>
          <a:endParaRPr lang="ru-RU"/>
        </a:p>
      </dgm:t>
    </dgm:pt>
    <dgm:pt modelId="{9C8CB2E5-709E-4420-8C18-6839B680B3B2}" type="sibTrans" cxnId="{F7AA1241-858D-48F0-8ACA-CBAF74FAA002}">
      <dgm:prSet/>
      <dgm:spPr/>
      <dgm:t>
        <a:bodyPr/>
        <a:lstStyle/>
        <a:p>
          <a:endParaRPr lang="ru-RU"/>
        </a:p>
      </dgm:t>
    </dgm:pt>
    <dgm:pt modelId="{05FA12CE-8297-42E2-BBEC-048B6532D30A}">
      <dgm:prSet phldrT="[Текст]"/>
      <dgm:spPr>
        <a:solidFill>
          <a:srgbClr val="004620"/>
        </a:solidFill>
      </dgm:spPr>
      <dgm:t>
        <a:bodyPr/>
        <a:lstStyle/>
        <a:p>
          <a:r>
            <a:rPr lang="ru-RU" dirty="0" smtClean="0"/>
            <a:t>2019-2020 – не сдавали </a:t>
          </a:r>
          <a:endParaRPr lang="ru-RU" dirty="0"/>
        </a:p>
      </dgm:t>
    </dgm:pt>
    <dgm:pt modelId="{5FA5AF0A-25B4-4B19-916E-4C546956A99A}" type="parTrans" cxnId="{F86043FF-0F54-4CD4-B6C5-8DB9CC4C4690}">
      <dgm:prSet/>
      <dgm:spPr/>
      <dgm:t>
        <a:bodyPr/>
        <a:lstStyle/>
        <a:p>
          <a:endParaRPr lang="ru-RU"/>
        </a:p>
      </dgm:t>
    </dgm:pt>
    <dgm:pt modelId="{862B4F98-9169-4E5A-AB31-8B2A7B8430D6}" type="sibTrans" cxnId="{F86043FF-0F54-4CD4-B6C5-8DB9CC4C4690}">
      <dgm:prSet/>
      <dgm:spPr/>
      <dgm:t>
        <a:bodyPr/>
        <a:lstStyle/>
        <a:p>
          <a:endParaRPr lang="ru-RU"/>
        </a:p>
      </dgm:t>
    </dgm:pt>
    <dgm:pt modelId="{1FFD1FA1-5736-423C-8E1E-1A5AE64A85D8}" type="pres">
      <dgm:prSet presAssocID="{973F3965-5F3B-404C-9F1B-4E6F9D61B4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EE632F-825C-4233-9E61-38CD6A1CA4D3}" type="pres">
      <dgm:prSet presAssocID="{0CD85BEC-1E66-4D96-BEE5-85DD06C1FD7B}" presName="comp" presStyleCnt="0"/>
      <dgm:spPr/>
    </dgm:pt>
    <dgm:pt modelId="{B55F34CB-E83B-40AC-B4A6-11D4E99BEAC8}" type="pres">
      <dgm:prSet presAssocID="{0CD85BEC-1E66-4D96-BEE5-85DD06C1FD7B}" presName="box" presStyleLbl="node1" presStyleIdx="0" presStyleCnt="2" custLinFactY="-5270" custLinFactNeighborX="2703" custLinFactNeighborY="-100000"/>
      <dgm:spPr/>
      <dgm:t>
        <a:bodyPr/>
        <a:lstStyle/>
        <a:p>
          <a:endParaRPr lang="ru-RU"/>
        </a:p>
      </dgm:t>
    </dgm:pt>
    <dgm:pt modelId="{5E495440-AF3B-4BEA-A2C4-E39C3BB225A0}" type="pres">
      <dgm:prSet presAssocID="{0CD85BEC-1E66-4D96-BEE5-85DD06C1FD7B}" presName="img" presStyleLbl="fgImgPlace1" presStyleIdx="0" presStyleCnt="2" custScaleY="701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B9C2EF5-6E90-439C-B71F-9E6551310610}" type="pres">
      <dgm:prSet presAssocID="{0CD85BEC-1E66-4D96-BEE5-85DD06C1FD7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7AA87-7FF1-4B2E-80CD-37BDFFB18F6A}" type="pres">
      <dgm:prSet presAssocID="{84E4F19E-05D3-4311-A372-363B0A4F0867}" presName="spacer" presStyleCnt="0"/>
      <dgm:spPr/>
    </dgm:pt>
    <dgm:pt modelId="{B6C2B146-C15D-499F-9B1B-5CCA410DDCD8}" type="pres">
      <dgm:prSet presAssocID="{0CEBB71A-571F-490A-8C15-AD07FDA2DABF}" presName="comp" presStyleCnt="0"/>
      <dgm:spPr/>
    </dgm:pt>
    <dgm:pt modelId="{C2F1C9F5-D574-4D26-8F10-469A74DC2184}" type="pres">
      <dgm:prSet presAssocID="{0CEBB71A-571F-490A-8C15-AD07FDA2DABF}" presName="box" presStyleLbl="node1" presStyleIdx="1" presStyleCnt="2"/>
      <dgm:spPr/>
      <dgm:t>
        <a:bodyPr/>
        <a:lstStyle/>
        <a:p>
          <a:endParaRPr lang="ru-RU"/>
        </a:p>
      </dgm:t>
    </dgm:pt>
    <dgm:pt modelId="{08A11614-06FC-4E2A-8475-C505FBE4D7DF}" type="pres">
      <dgm:prSet presAssocID="{0CEBB71A-571F-490A-8C15-AD07FDA2DABF}" presName="img" presStyleLbl="fgImgPlace1" presStyleIdx="1" presStyleCnt="2" custScaleY="710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E6C9B9F-E809-42A5-BDA8-3F1D9355154D}" type="pres">
      <dgm:prSet presAssocID="{0CEBB71A-571F-490A-8C15-AD07FDA2DAB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AA1241-858D-48F0-8ACA-CBAF74FAA002}" srcId="{0CEBB71A-571F-490A-8C15-AD07FDA2DABF}" destId="{A8A439BB-DAB7-4C2A-8EC1-89FA11B495F1}" srcOrd="2" destOrd="0" parTransId="{89FC1514-C080-4F86-8EAC-123789D88AF4}" sibTransId="{9C8CB2E5-709E-4420-8C18-6839B680B3B2}"/>
    <dgm:cxn modelId="{BC04627D-0AD1-4925-97AD-3E514B87E5D7}" srcId="{0CEBB71A-571F-490A-8C15-AD07FDA2DABF}" destId="{D7715DA5-35DB-44EB-BF19-4950F8DF5647}" srcOrd="0" destOrd="0" parTransId="{E018123C-8140-42B6-9FD8-70EB6CD109EA}" sibTransId="{2CD40F24-06BE-4130-AB5C-78B13322F6EF}"/>
    <dgm:cxn modelId="{51E54E7A-E812-4E5A-8105-42282B0449B4}" type="presOf" srcId="{BD891443-8F62-48BB-82CD-2DFD8E1E1B53}" destId="{BB9C2EF5-6E90-439C-B71F-9E6551310610}" srcOrd="1" destOrd="1" presId="urn:microsoft.com/office/officeart/2005/8/layout/vList4#1"/>
    <dgm:cxn modelId="{A1C74063-262C-49FF-9B9D-5C56C3BD08F8}" type="presOf" srcId="{D7715DA5-35DB-44EB-BF19-4950F8DF5647}" destId="{AE6C9B9F-E809-42A5-BDA8-3F1D9355154D}" srcOrd="1" destOrd="1" presId="urn:microsoft.com/office/officeart/2005/8/layout/vList4#1"/>
    <dgm:cxn modelId="{BD2BBFAA-268A-421A-8387-148E81A17EAB}" type="presOf" srcId="{A8A439BB-DAB7-4C2A-8EC1-89FA11B495F1}" destId="{C2F1C9F5-D574-4D26-8F10-469A74DC2184}" srcOrd="0" destOrd="3" presId="urn:microsoft.com/office/officeart/2005/8/layout/vList4#1"/>
    <dgm:cxn modelId="{1078EA39-DF67-4C1E-9DA9-CE9BBF329E0D}" type="presOf" srcId="{0CD85BEC-1E66-4D96-BEE5-85DD06C1FD7B}" destId="{B55F34CB-E83B-40AC-B4A6-11D4E99BEAC8}" srcOrd="0" destOrd="0" presId="urn:microsoft.com/office/officeart/2005/8/layout/vList4#1"/>
    <dgm:cxn modelId="{2ED03E7C-4750-453D-85D5-2359D04A8038}" type="presOf" srcId="{51FA28F5-737A-4F64-86BF-E2C8559E3A0C}" destId="{BB9C2EF5-6E90-439C-B71F-9E6551310610}" srcOrd="1" destOrd="2" presId="urn:microsoft.com/office/officeart/2005/8/layout/vList4#1"/>
    <dgm:cxn modelId="{28B544EC-D9AD-4E3B-9921-FD9D8C690894}" type="presOf" srcId="{A8A439BB-DAB7-4C2A-8EC1-89FA11B495F1}" destId="{AE6C9B9F-E809-42A5-BDA8-3F1D9355154D}" srcOrd="1" destOrd="3" presId="urn:microsoft.com/office/officeart/2005/8/layout/vList4#1"/>
    <dgm:cxn modelId="{A880323E-2080-4FE8-B4C1-74EA70CE48A0}" type="presOf" srcId="{0CEBB71A-571F-490A-8C15-AD07FDA2DABF}" destId="{C2F1C9F5-D574-4D26-8F10-469A74DC2184}" srcOrd="0" destOrd="0" presId="urn:microsoft.com/office/officeart/2005/8/layout/vList4#1"/>
    <dgm:cxn modelId="{DD36DC4C-4D65-419F-9141-C7EE51E88548}" type="presOf" srcId="{05FA12CE-8297-42E2-BBEC-048B6532D30A}" destId="{B55F34CB-E83B-40AC-B4A6-11D4E99BEAC8}" srcOrd="0" destOrd="3" presId="urn:microsoft.com/office/officeart/2005/8/layout/vList4#1"/>
    <dgm:cxn modelId="{F86043FF-0F54-4CD4-B6C5-8DB9CC4C4690}" srcId="{0CD85BEC-1E66-4D96-BEE5-85DD06C1FD7B}" destId="{05FA12CE-8297-42E2-BBEC-048B6532D30A}" srcOrd="2" destOrd="0" parTransId="{5FA5AF0A-25B4-4B19-916E-4C546956A99A}" sibTransId="{862B4F98-9169-4E5A-AB31-8B2A7B8430D6}"/>
    <dgm:cxn modelId="{27FDFDE1-B590-4170-B9B5-55D23BEFE608}" type="presOf" srcId="{973F3965-5F3B-404C-9F1B-4E6F9D61B454}" destId="{1FFD1FA1-5736-423C-8E1E-1A5AE64A85D8}" srcOrd="0" destOrd="0" presId="urn:microsoft.com/office/officeart/2005/8/layout/vList4#1"/>
    <dgm:cxn modelId="{6305A5B6-14DE-4D2B-BA83-518D07D3E009}" srcId="{0CD85BEC-1E66-4D96-BEE5-85DD06C1FD7B}" destId="{BD891443-8F62-48BB-82CD-2DFD8E1E1B53}" srcOrd="0" destOrd="0" parTransId="{3408E3AC-CD95-48A4-9819-1F8DE7A9AC90}" sibTransId="{35276C48-5B7A-462D-AD30-31FCB776842C}"/>
    <dgm:cxn modelId="{B6CECEC5-02C2-4253-AC55-73DFAC844904}" type="presOf" srcId="{05FA12CE-8297-42E2-BBEC-048B6532D30A}" destId="{BB9C2EF5-6E90-439C-B71F-9E6551310610}" srcOrd="1" destOrd="3" presId="urn:microsoft.com/office/officeart/2005/8/layout/vList4#1"/>
    <dgm:cxn modelId="{00686895-47DA-4E5E-B23A-02CC3C33CA41}" type="presOf" srcId="{0CEBB71A-571F-490A-8C15-AD07FDA2DABF}" destId="{AE6C9B9F-E809-42A5-BDA8-3F1D9355154D}" srcOrd="1" destOrd="0" presId="urn:microsoft.com/office/officeart/2005/8/layout/vList4#1"/>
    <dgm:cxn modelId="{A0A96258-DBAD-4072-A67C-FF582E44073E}" srcId="{973F3965-5F3B-404C-9F1B-4E6F9D61B454}" destId="{0CEBB71A-571F-490A-8C15-AD07FDA2DABF}" srcOrd="1" destOrd="0" parTransId="{783FFD55-1CA0-434C-A5E8-C03F38C78650}" sibTransId="{A27B8B03-858B-4167-BE90-4CD41BFDD9C9}"/>
    <dgm:cxn modelId="{66A126A2-F15E-424F-8F86-F3FB7A993F53}" type="presOf" srcId="{51FA28F5-737A-4F64-86BF-E2C8559E3A0C}" destId="{B55F34CB-E83B-40AC-B4A6-11D4E99BEAC8}" srcOrd="0" destOrd="2" presId="urn:microsoft.com/office/officeart/2005/8/layout/vList4#1"/>
    <dgm:cxn modelId="{5E1EF839-914E-4735-9FA1-CBDA3FE01BC6}" type="presOf" srcId="{D7715DA5-35DB-44EB-BF19-4950F8DF5647}" destId="{C2F1C9F5-D574-4D26-8F10-469A74DC2184}" srcOrd="0" destOrd="1" presId="urn:microsoft.com/office/officeart/2005/8/layout/vList4#1"/>
    <dgm:cxn modelId="{720890BE-B113-4A4F-8791-5C3968FB19EF}" type="presOf" srcId="{16F9AB67-2B9E-4B98-961C-4434A3A16BC1}" destId="{C2F1C9F5-D574-4D26-8F10-469A74DC2184}" srcOrd="0" destOrd="2" presId="urn:microsoft.com/office/officeart/2005/8/layout/vList4#1"/>
    <dgm:cxn modelId="{A5383406-FEEC-470B-92D3-429A3A177EFC}" srcId="{0CD85BEC-1E66-4D96-BEE5-85DD06C1FD7B}" destId="{51FA28F5-737A-4F64-86BF-E2C8559E3A0C}" srcOrd="1" destOrd="0" parTransId="{C46A6607-1403-4595-B92F-D9AD162520CC}" sibTransId="{199E09BD-FF46-47B8-B7A2-8900A7911AD7}"/>
    <dgm:cxn modelId="{A6766610-C75E-4C50-AB20-9FA2DE71DD6C}" type="presOf" srcId="{0CD85BEC-1E66-4D96-BEE5-85DD06C1FD7B}" destId="{BB9C2EF5-6E90-439C-B71F-9E6551310610}" srcOrd="1" destOrd="0" presId="urn:microsoft.com/office/officeart/2005/8/layout/vList4#1"/>
    <dgm:cxn modelId="{C4CEADEB-6F0B-4800-B531-EE3B056C68E6}" type="presOf" srcId="{16F9AB67-2B9E-4B98-961C-4434A3A16BC1}" destId="{AE6C9B9F-E809-42A5-BDA8-3F1D9355154D}" srcOrd="1" destOrd="2" presId="urn:microsoft.com/office/officeart/2005/8/layout/vList4#1"/>
    <dgm:cxn modelId="{CE8EAF3C-EDEA-41D3-936F-AAFDB02B7064}" type="presOf" srcId="{BD891443-8F62-48BB-82CD-2DFD8E1E1B53}" destId="{B55F34CB-E83B-40AC-B4A6-11D4E99BEAC8}" srcOrd="0" destOrd="1" presId="urn:microsoft.com/office/officeart/2005/8/layout/vList4#1"/>
    <dgm:cxn modelId="{70AFB5D5-1641-4749-B7F7-4404BC4634B5}" srcId="{0CEBB71A-571F-490A-8C15-AD07FDA2DABF}" destId="{16F9AB67-2B9E-4B98-961C-4434A3A16BC1}" srcOrd="1" destOrd="0" parTransId="{84DDE42F-F351-44EB-A3BD-77E72C885F25}" sibTransId="{45F96152-1B46-493A-9651-D14778D098C0}"/>
    <dgm:cxn modelId="{EDDDC897-274B-45EC-BD89-A2A861670E71}" srcId="{973F3965-5F3B-404C-9F1B-4E6F9D61B454}" destId="{0CD85BEC-1E66-4D96-BEE5-85DD06C1FD7B}" srcOrd="0" destOrd="0" parTransId="{74D68411-6D8C-4179-8497-9CF6122FFDA3}" sibTransId="{84E4F19E-05D3-4311-A372-363B0A4F0867}"/>
    <dgm:cxn modelId="{36D8C10F-1B89-44FE-9BAF-5C8D55EC2F48}" type="presParOf" srcId="{1FFD1FA1-5736-423C-8E1E-1A5AE64A85D8}" destId="{D1EE632F-825C-4233-9E61-38CD6A1CA4D3}" srcOrd="0" destOrd="0" presId="urn:microsoft.com/office/officeart/2005/8/layout/vList4#1"/>
    <dgm:cxn modelId="{E211DA91-7ED5-4082-9968-FF756DCB2C2C}" type="presParOf" srcId="{D1EE632F-825C-4233-9E61-38CD6A1CA4D3}" destId="{B55F34CB-E83B-40AC-B4A6-11D4E99BEAC8}" srcOrd="0" destOrd="0" presId="urn:microsoft.com/office/officeart/2005/8/layout/vList4#1"/>
    <dgm:cxn modelId="{4878F8FC-720F-431E-82D0-69E40B483882}" type="presParOf" srcId="{D1EE632F-825C-4233-9E61-38CD6A1CA4D3}" destId="{5E495440-AF3B-4BEA-A2C4-E39C3BB225A0}" srcOrd="1" destOrd="0" presId="urn:microsoft.com/office/officeart/2005/8/layout/vList4#1"/>
    <dgm:cxn modelId="{6C16E0A1-6A5C-4EDD-BC94-5B0B6A32395F}" type="presParOf" srcId="{D1EE632F-825C-4233-9E61-38CD6A1CA4D3}" destId="{BB9C2EF5-6E90-439C-B71F-9E6551310610}" srcOrd="2" destOrd="0" presId="urn:microsoft.com/office/officeart/2005/8/layout/vList4#1"/>
    <dgm:cxn modelId="{3E760B95-9810-4790-BDA8-FCC5FAFD178A}" type="presParOf" srcId="{1FFD1FA1-5736-423C-8E1E-1A5AE64A85D8}" destId="{4A37AA87-7FF1-4B2E-80CD-37BDFFB18F6A}" srcOrd="1" destOrd="0" presId="urn:microsoft.com/office/officeart/2005/8/layout/vList4#1"/>
    <dgm:cxn modelId="{79ACE7BC-8735-4424-A727-D387C23BDA43}" type="presParOf" srcId="{1FFD1FA1-5736-423C-8E1E-1A5AE64A85D8}" destId="{B6C2B146-C15D-499F-9B1B-5CCA410DDCD8}" srcOrd="2" destOrd="0" presId="urn:microsoft.com/office/officeart/2005/8/layout/vList4#1"/>
    <dgm:cxn modelId="{02D22CF9-4937-41F5-BE92-BE4B669B8FE5}" type="presParOf" srcId="{B6C2B146-C15D-499F-9B1B-5CCA410DDCD8}" destId="{C2F1C9F5-D574-4D26-8F10-469A74DC2184}" srcOrd="0" destOrd="0" presId="urn:microsoft.com/office/officeart/2005/8/layout/vList4#1"/>
    <dgm:cxn modelId="{CB2FC513-EE17-4D76-94A2-96A143B0E46E}" type="presParOf" srcId="{B6C2B146-C15D-499F-9B1B-5CCA410DDCD8}" destId="{08A11614-06FC-4E2A-8475-C505FBE4D7DF}" srcOrd="1" destOrd="0" presId="urn:microsoft.com/office/officeart/2005/8/layout/vList4#1"/>
    <dgm:cxn modelId="{A1E8D4B3-A1F2-4DD5-B10F-433C8D1BC7A8}" type="presParOf" srcId="{B6C2B146-C15D-499F-9B1B-5CCA410DDCD8}" destId="{AE6C9B9F-E809-42A5-BDA8-3F1D9355154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F34CB-E83B-40AC-B4A6-11D4E99BEAC8}">
      <dsp:nvSpPr>
        <dsp:cNvPr id="0" name=""/>
        <dsp:cNvSpPr/>
      </dsp:nvSpPr>
      <dsp:spPr>
        <a:xfrm>
          <a:off x="0" y="0"/>
          <a:ext cx="5167306" cy="1595210"/>
        </a:xfrm>
        <a:prstGeom prst="roundRect">
          <a:avLst>
            <a:gd name="adj" fmla="val 10000"/>
          </a:avLst>
        </a:prstGeom>
        <a:solidFill>
          <a:srgbClr val="0046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Качество знаний, ОГЭ</a:t>
          </a:r>
          <a:endParaRPr lang="ru-R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2017-2018 – нет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2018-2019 – 66%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2019-2020 – не сдавали </a:t>
          </a:r>
          <a:endParaRPr lang="ru-RU" sz="1900" kern="1200" dirty="0"/>
        </a:p>
      </dsp:txBody>
      <dsp:txXfrm>
        <a:off x="1192982" y="0"/>
        <a:ext cx="3974323" cy="1595210"/>
      </dsp:txXfrm>
    </dsp:sp>
    <dsp:sp modelId="{5E495440-AF3B-4BEA-A2C4-E39C3BB225A0}">
      <dsp:nvSpPr>
        <dsp:cNvPr id="0" name=""/>
        <dsp:cNvSpPr/>
      </dsp:nvSpPr>
      <dsp:spPr>
        <a:xfrm>
          <a:off x="159521" y="349848"/>
          <a:ext cx="1033461" cy="895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1C9F5-D574-4D26-8F10-469A74DC2184}">
      <dsp:nvSpPr>
        <dsp:cNvPr id="0" name=""/>
        <dsp:cNvSpPr/>
      </dsp:nvSpPr>
      <dsp:spPr>
        <a:xfrm>
          <a:off x="0" y="1754731"/>
          <a:ext cx="5167306" cy="1595210"/>
        </a:xfrm>
        <a:prstGeom prst="roundRect">
          <a:avLst>
            <a:gd name="adj" fmla="val 10000"/>
          </a:avLst>
        </a:prstGeom>
        <a:solidFill>
          <a:srgbClr val="0060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Качество знаний, ЕГЭ</a:t>
          </a:r>
          <a:endParaRPr lang="ru-R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2017-2018 – 78%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2018-2019 – 66%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2019-2020 – нет  </a:t>
          </a:r>
          <a:endParaRPr lang="ru-RU" sz="1900" kern="1200" dirty="0"/>
        </a:p>
      </dsp:txBody>
      <dsp:txXfrm>
        <a:off x="1192982" y="1754731"/>
        <a:ext cx="3974323" cy="1595210"/>
      </dsp:txXfrm>
    </dsp:sp>
    <dsp:sp modelId="{08A11614-06FC-4E2A-8475-C505FBE4D7DF}">
      <dsp:nvSpPr>
        <dsp:cNvPr id="0" name=""/>
        <dsp:cNvSpPr/>
      </dsp:nvSpPr>
      <dsp:spPr>
        <a:xfrm>
          <a:off x="159521" y="2099099"/>
          <a:ext cx="1033461" cy="906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17B33-5340-4BD8-B442-A2CF745BCF73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45EA0-2720-4FA3-A04E-9893A58FC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9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45EA0-2720-4FA3-A04E-9893A58FC36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45EA0-2720-4FA3-A04E-9893A58FC36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AA56C-3860-4D05-9623-888430C19A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3EC1C-2D41-403C-870B-3DE94062BD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F932E-836F-4911-8F20-0B164471DA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6C72D-D8FA-494F-8181-C5B1C3A34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47683-7DFB-460E-AF0F-B8468A0F48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7A78B-6DE5-4CED-9A1C-3E31135A8A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2EFF6-ACDF-4260-9E31-6265ED8185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EF23-67F6-4B74-8C11-2890B7D06D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78A9A-2B5D-48A6-8B82-679EB21D5B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C450B-1D95-4B08-8A62-77E545AF94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AB255-6B31-4F01-8C7B-D00078305B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3C262-982C-4C41-B21E-F66B3AF524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D38DC-1373-4931-A434-85770C3CCB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D2D12-E5BA-4045-859E-B3707BBF59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B2F36-BD17-46A3-B475-DE0C2A3243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3DC38-1588-4DB4-A5E3-63678E1A88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08BC1-ACC6-4A05-9C25-C73FCBF59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09006-9DFE-4EC8-96B4-00329CA746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E3D8E-C13D-4E0B-9858-3853BB123F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4113C-45A7-4D44-86FD-3B6CBCEAA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807F6-BD7D-42A6-88E4-39791366BF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78650-03F7-4E01-9CAE-3B08F3177A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4ED8E8-4E9A-41D7-AD84-11C7172A09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CC3F38-B31A-42F3-9EA6-1317DAE84C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3.jpeg"/><Relationship Id="rId4" Type="http://schemas.openxmlformats.org/officeDocument/2006/relationships/diagramData" Target="../diagrams/data1.xml"/><Relationship Id="rId9" Type="http://schemas.openxmlformats.org/officeDocument/2006/relationships/image" Target="../media/image32.jpeg"/><Relationship Id="rId14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1981200"/>
            <a:ext cx="6327042" cy="3536032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Яковлева Валентина Ивановна</a:t>
            </a:r>
          </a:p>
          <a:p>
            <a:pPr algn="ctr"/>
            <a:endParaRPr lang="ru-RU" sz="4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 algn="ctr"/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стаж – 31 год</a:t>
            </a:r>
          </a:p>
          <a:p>
            <a:pPr algn="ctr"/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Высшая квалификационная категория</a:t>
            </a:r>
          </a:p>
          <a:p>
            <a:pPr algn="ctr"/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-6678"/>
            <a:ext cx="1357065" cy="139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 descr="C:\Users\4321\Desktop\Открытый уолк - 12.03.14 -ВИЯ\В.Яковле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164672"/>
            <a:ext cx="2640630" cy="33528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05000" y="117101"/>
            <a:ext cx="7010399" cy="1143000"/>
          </a:xfrm>
          <a:prstGeom prst="rect">
            <a:avLst/>
          </a:prstGeom>
          <a:solidFill>
            <a:srgbClr val="007033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endParaRPr lang="ru-RU" dirty="0" smtClean="0">
              <a:solidFill>
                <a:srgbClr val="F79646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Aft>
                <a:spcPts val="0"/>
              </a:spcAft>
            </a:pPr>
            <a:r>
              <a:rPr lang="ru-RU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 Бобровская средняя общеобразовательная школа №2</a:t>
            </a:r>
            <a:br>
              <a:rPr lang="ru-RU" sz="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0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7033"/>
          </a:solidFill>
          <a:ln>
            <a:solidFill>
              <a:srgbClr val="007E39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«Учитель и ученик растут вместе...»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(Конфуций)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88" indent="-1588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588" indent="-1588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и поддержка одаренных детей, реализация их интеллектуальных творческих способностей</a:t>
            </a:r>
          </a:p>
          <a:p>
            <a:pPr marL="1588" indent="-1588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-1588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сочетать учебную деятельность с развитием индивидуальных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способностей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учеников;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-1588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создавать условия для развития творческих способностей обучающихся на уроках и во внеурочной деятельности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трелка вправо 31"/>
          <p:cNvSpPr/>
          <p:nvPr/>
        </p:nvSpPr>
        <p:spPr>
          <a:xfrm rot="19360620" flipH="1">
            <a:off x="2619138" y="4071687"/>
            <a:ext cx="1298768" cy="359348"/>
          </a:xfrm>
          <a:prstGeom prst="rightArrow">
            <a:avLst/>
          </a:prstGeom>
          <a:solidFill>
            <a:srgbClr val="B7FFD8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право 29"/>
          <p:cNvSpPr/>
          <p:nvPr/>
        </p:nvSpPr>
        <p:spPr>
          <a:xfrm rot="7687844">
            <a:off x="2820022" y="4246852"/>
            <a:ext cx="2077937" cy="370376"/>
          </a:xfrm>
          <a:prstGeom prst="rightArrow">
            <a:avLst/>
          </a:prstGeom>
          <a:solidFill>
            <a:srgbClr val="B7FFD8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3912156" flipH="1">
            <a:off x="3963030" y="4246852"/>
            <a:ext cx="2077937" cy="370376"/>
          </a:xfrm>
          <a:prstGeom prst="rightArrow">
            <a:avLst/>
          </a:prstGeom>
          <a:solidFill>
            <a:srgbClr val="B7FFD8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0800000">
            <a:off x="2714612" y="3214686"/>
            <a:ext cx="592832" cy="415280"/>
          </a:xfrm>
          <a:prstGeom prst="rightArrow">
            <a:avLst/>
          </a:prstGeom>
          <a:solidFill>
            <a:srgbClr val="B7FFD8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8581895" flipH="1">
            <a:off x="4260187" y="2659258"/>
            <a:ext cx="2077937" cy="370376"/>
          </a:xfrm>
          <a:prstGeom prst="rightArrow">
            <a:avLst/>
          </a:prstGeom>
          <a:solidFill>
            <a:srgbClr val="B7FFD8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239380">
            <a:off x="4976591" y="4000248"/>
            <a:ext cx="1298768" cy="359348"/>
          </a:xfrm>
          <a:prstGeom prst="rightArrow">
            <a:avLst/>
          </a:prstGeom>
          <a:solidFill>
            <a:srgbClr val="B7FFD8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5643570" y="3286124"/>
            <a:ext cx="592832" cy="415280"/>
          </a:xfrm>
          <a:prstGeom prst="rightArrow">
            <a:avLst/>
          </a:prstGeom>
          <a:solidFill>
            <a:srgbClr val="B7FFD8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3018105">
            <a:off x="2583167" y="2659731"/>
            <a:ext cx="2077937" cy="370376"/>
          </a:xfrm>
          <a:prstGeom prst="rightArrow">
            <a:avLst/>
          </a:prstGeom>
          <a:solidFill>
            <a:srgbClr val="B7FFD8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007033"/>
          </a:solidFill>
          <a:ln>
            <a:solidFill>
              <a:srgbClr val="007E39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533400" y="20574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214282" y="2928934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533400" y="38100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3068960"/>
            <a:ext cx="2448272" cy="864096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Основные подходы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772816"/>
            <a:ext cx="2448272" cy="864096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Системно-деятельный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4221088"/>
            <a:ext cx="2448272" cy="864096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Компетентностный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3000372"/>
            <a:ext cx="2448272" cy="864096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Творческий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15074" y="1785926"/>
            <a:ext cx="2448272" cy="864096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Дифференцированный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5301208"/>
            <a:ext cx="2448272" cy="864096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Вариативный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5301208"/>
            <a:ext cx="2448272" cy="864096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Интерактивный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4221088"/>
            <a:ext cx="2448272" cy="864096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Личностно - ориентированный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2996952"/>
            <a:ext cx="2448272" cy="864096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Междисциплинарный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Концептуальные подходы в организации преподавания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Проектно</a:t>
            </a: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007033"/>
          </a:solidFill>
          <a:ln>
            <a:solidFill>
              <a:srgbClr val="007E39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Внеурочная деятельность</a:t>
            </a:r>
            <a:endParaRPr kumimoji="0" lang="ru-RU" sz="33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90" y="2102024"/>
            <a:ext cx="3112166" cy="2334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3551" r="13021"/>
          <a:stretch/>
        </p:blipFill>
        <p:spPr>
          <a:xfrm>
            <a:off x="6278475" y="1887955"/>
            <a:ext cx="2820839" cy="3124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3134" y="2348880"/>
            <a:ext cx="2644947" cy="1102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3133" y="3451862"/>
            <a:ext cx="2631719" cy="1439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5157190"/>
            <a:ext cx="2818471" cy="1583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07904" y="1143000"/>
            <a:ext cx="5328592" cy="646331"/>
          </a:xfrm>
          <a:prstGeom prst="rect">
            <a:avLst/>
          </a:prstGeom>
          <a:solidFill>
            <a:srgbClr val="B7FFD8"/>
          </a:solidFill>
          <a:ln>
            <a:solidFill>
              <a:srgbClr val="B7FFD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Дистанционная летняя каникулярная школа (июнь 2020 г.)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619" y="1142421"/>
            <a:ext cx="3478515" cy="923330"/>
          </a:xfrm>
          <a:prstGeom prst="rect">
            <a:avLst/>
          </a:prstGeom>
          <a:solidFill>
            <a:srgbClr val="B7FFD8"/>
          </a:solidFill>
          <a:ln>
            <a:solidFill>
              <a:srgbClr val="B7FFD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Летняя </a:t>
            </a:r>
            <a:r>
              <a:rPr lang="ru-RU" b="1" dirty="0"/>
              <a:t>каникулярная </a:t>
            </a:r>
            <a:r>
              <a:rPr lang="ru-RU" b="1" dirty="0" smtClean="0"/>
              <a:t>школа</a:t>
            </a:r>
          </a:p>
          <a:p>
            <a:pPr algn="ctr"/>
            <a:r>
              <a:rPr lang="ru-RU" b="1" dirty="0" smtClean="0"/>
              <a:t>«Математика вокруг нас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(июнь </a:t>
            </a:r>
            <a:r>
              <a:rPr lang="ru-RU" b="1" dirty="0" smtClean="0"/>
              <a:t>2018 </a:t>
            </a:r>
            <a:r>
              <a:rPr lang="ru-RU" b="1" dirty="0"/>
              <a:t>г.)</a:t>
            </a:r>
          </a:p>
        </p:txBody>
      </p:sp>
      <p:pic>
        <p:nvPicPr>
          <p:cNvPr id="1026" name="Picture 2" descr="F:\!!!!!!НОВОЕ ВЫСТУПЛЕНИЕ НА ГРАНТпапка\скан новый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436" y="4436149"/>
            <a:ext cx="1875449" cy="251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4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Проектно</a:t>
            </a: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007033"/>
          </a:solidFill>
          <a:ln>
            <a:solidFill>
              <a:srgbClr val="007E39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Самообразование</a:t>
            </a:r>
            <a:r>
              <a:rPr kumimoji="0" lang="ru-RU" sz="33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распространение педагогического</a:t>
            </a:r>
            <a:r>
              <a:rPr kumimoji="0" lang="ru-RU" sz="33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опыта</a:t>
            </a:r>
            <a:endParaRPr kumimoji="0" lang="ru-RU" sz="33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221988"/>
            <a:ext cx="4666021" cy="369332"/>
          </a:xfrm>
          <a:prstGeom prst="rect">
            <a:avLst/>
          </a:prstGeom>
          <a:solidFill>
            <a:srgbClr val="B7FFD8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Мой сайт: </a:t>
            </a:r>
            <a:r>
              <a:rPr lang="en-US" dirty="0" smtClean="0"/>
              <a:t>https://yakovleva-va.wixsite.com/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1832902"/>
            <a:ext cx="1475532" cy="369332"/>
          </a:xfrm>
          <a:prstGeom prst="rect">
            <a:avLst/>
          </a:prstGeom>
          <a:solidFill>
            <a:srgbClr val="B7FFD8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pic>
        <p:nvPicPr>
          <p:cNvPr id="1026" name="Picture 2" descr="G:\Сканирование\скан публикация 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50" t="4494" r="26664" b="4494"/>
          <a:stretch/>
        </p:blipFill>
        <p:spPr bwMode="auto">
          <a:xfrm>
            <a:off x="3059832" y="2348880"/>
            <a:ext cx="230588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Сканирование\Скан публикация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" t="3134" r="48704" b="5854"/>
          <a:stretch/>
        </p:blipFill>
        <p:spPr bwMode="auto">
          <a:xfrm>
            <a:off x="4860032" y="3470640"/>
            <a:ext cx="2385154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Сканирование\скан публикация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02" r="51226" b="1335"/>
          <a:stretch/>
        </p:blipFill>
        <p:spPr bwMode="auto">
          <a:xfrm>
            <a:off x="6660232" y="1716042"/>
            <a:ext cx="2325873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Сканирование\скан публикация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72" t="5202" r="2453" b="1335"/>
          <a:stretch/>
        </p:blipFill>
        <p:spPr bwMode="auto">
          <a:xfrm>
            <a:off x="1302450" y="3501008"/>
            <a:ext cx="2240111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G:\Сканирование\Скан публикация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28" t="3134" b="5854"/>
          <a:stretch/>
        </p:blipFill>
        <p:spPr bwMode="auto">
          <a:xfrm>
            <a:off x="107504" y="1717810"/>
            <a:ext cx="231500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2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C:\Users\Ученик\Desktop\Сканированные титульники\Донюков Алексей.jpeg"/>
          <p:cNvPicPr>
            <a:picLocks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338000"/>
            <a:ext cx="180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C:\Users\Ученик\Desktop\Сканированные титульники\Авдеев Алексей.jpeg"/>
          <p:cNvPicPr>
            <a:picLocks noChangeArrowheads="1"/>
          </p:cNvPicPr>
          <p:nvPr/>
        </p:nvPicPr>
        <p:blipFill>
          <a:blip r:embed="rId3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000504"/>
            <a:ext cx="180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7033"/>
          </a:solidFill>
          <a:ln>
            <a:solidFill>
              <a:srgbClr val="007E39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3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Проектно-исследовательская деятельность</a:t>
            </a: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533400" y="20574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33400" y="29718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533400" y="38100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238897"/>
            <a:ext cx="47160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user\Desktop\Новая ВЫСТУПЛЕНИЕ НА ГРАНТпапка\Фото\20200209_115103.jpg"/>
          <p:cNvPicPr>
            <a:picLocks noChangeAspect="1" noChangeArrowheads="1"/>
          </p:cNvPicPr>
          <p:nvPr/>
        </p:nvPicPr>
        <p:blipFill>
          <a:blip r:embed="rId4" cstate="print"/>
          <a:srcRect l="26752" t="5000" r="6491" b="7500"/>
          <a:stretch>
            <a:fillRect/>
          </a:stretch>
        </p:blipFill>
        <p:spPr bwMode="auto">
          <a:xfrm rot="5400000">
            <a:off x="35698" y="964379"/>
            <a:ext cx="2857497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" descr="C:\Users\user\Desktop\Новая ВЫСТУПЛЕНИЕ НА ГРАНТпапка\Фото\20210127_150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857232"/>
            <a:ext cx="2071702" cy="283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user\Desktop\Новая ВЫСТУПЛЕНИЕ НА ГРАНТпапка\Фото\20210129_091030.jpg"/>
          <p:cNvPicPr>
            <a:picLocks noChangeAspect="1" noChangeArrowheads="1"/>
          </p:cNvPicPr>
          <p:nvPr/>
        </p:nvPicPr>
        <p:blipFill>
          <a:blip r:embed="rId6" cstate="print"/>
          <a:srcRect l="13475" t="11111" r="11933"/>
          <a:stretch>
            <a:fillRect/>
          </a:stretch>
        </p:blipFill>
        <p:spPr bwMode="auto">
          <a:xfrm>
            <a:off x="2928926" y="857232"/>
            <a:ext cx="179982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Users\user\Desktop\Новая ВЫСТУПЛЕНИЕ НА ГРАНТпапка\Фото\20210218_102504.jpg"/>
          <p:cNvPicPr>
            <a:picLocks noChangeAspect="1" noChangeArrowheads="1"/>
          </p:cNvPicPr>
          <p:nvPr/>
        </p:nvPicPr>
        <p:blipFill>
          <a:blip r:embed="rId7" cstate="print"/>
          <a:srcRect l="18363" t="11890" b="14594"/>
          <a:stretch>
            <a:fillRect/>
          </a:stretch>
        </p:blipFill>
        <p:spPr bwMode="auto">
          <a:xfrm rot="5400000">
            <a:off x="6674582" y="1245334"/>
            <a:ext cx="2857520" cy="208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2" descr="C:\Users\Ученик\Desktop\Сканированные титульники\Колмыкова Мария.jpeg"/>
          <p:cNvPicPr>
            <a:picLocks noChangeArrowheads="1"/>
          </p:cNvPicPr>
          <p:nvPr/>
        </p:nvPicPr>
        <p:blipFill>
          <a:blip r:embed="rId8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80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:\Users\Ученик\Desktop\Сканированные титульники\Шестакова Юлия.jpeg"/>
          <p:cNvPicPr>
            <a:picLocks noChangeArrowheads="1"/>
          </p:cNvPicPr>
          <p:nvPr/>
        </p:nvPicPr>
        <p:blipFill>
          <a:blip r:embed="rId9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00" y="3571876"/>
            <a:ext cx="180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Ученик\Desktop\Сканированные титульники\Ерепов Даниил.jpeg"/>
          <p:cNvPicPr>
            <a:picLocks noChangeArrowheads="1"/>
          </p:cNvPicPr>
          <p:nvPr/>
        </p:nvPicPr>
        <p:blipFill>
          <a:blip r:embed="rId10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929066"/>
            <a:ext cx="180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C:\Users\Ученик\Desktop\Сканированные титульники\Воротягин Михаил.jpeg"/>
          <p:cNvPicPr>
            <a:picLocks noChangeArrowheads="1"/>
          </p:cNvPicPr>
          <p:nvPr/>
        </p:nvPicPr>
        <p:blipFill>
          <a:blip r:embed="rId11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143380"/>
            <a:ext cx="180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007033"/>
          </a:solidFill>
          <a:ln>
            <a:solidFill>
              <a:srgbClr val="007E39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Проведение образовательных событий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user\Desktop\Новая ВЫСТУПЛЕНИЕ НА ГРАНТпапка\Фото\20200131_104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3528390" cy="285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Users\user\Desktop\Новая ВЫСТУПЛЕНИЕ НА ГРАНТпапка\Фото\20210125_112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38542" y="1147748"/>
            <a:ext cx="286704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Users\user\Desktop\Новая ВЫСТУПЛЕНИЕ НА ГРАНТпапка\Фото\20210125_113102.jpg"/>
          <p:cNvPicPr>
            <a:picLocks noChangeAspect="1" noChangeArrowheads="1"/>
          </p:cNvPicPr>
          <p:nvPr/>
        </p:nvPicPr>
        <p:blipFill>
          <a:blip r:embed="rId5" cstate="print"/>
          <a:srcRect t="12164"/>
          <a:stretch>
            <a:fillRect/>
          </a:stretch>
        </p:blipFill>
        <p:spPr bwMode="auto">
          <a:xfrm>
            <a:off x="6500826" y="1142984"/>
            <a:ext cx="2643174" cy="286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C:\Users\user\Desktop\Новая ВЫСТУПЛЕНИЕ НА ГРАНТпапка\Фото\20210129_090657.jpg"/>
          <p:cNvPicPr>
            <a:picLocks noChangeAspect="1" noChangeArrowheads="1"/>
          </p:cNvPicPr>
          <p:nvPr/>
        </p:nvPicPr>
        <p:blipFill>
          <a:blip r:embed="rId6" cstate="print"/>
          <a:srcRect l="6818" r="9090"/>
          <a:stretch>
            <a:fillRect/>
          </a:stretch>
        </p:blipFill>
        <p:spPr bwMode="auto">
          <a:xfrm rot="5400000">
            <a:off x="306058" y="3735067"/>
            <a:ext cx="295971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НОВОЕ ВЫСТУПЛЕНИЕ НА ГРАНТпапка\Фото\20200131_1019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 r="9688"/>
          <a:stretch>
            <a:fillRect/>
          </a:stretch>
        </p:blipFill>
        <p:spPr bwMode="auto">
          <a:xfrm>
            <a:off x="3357553" y="3929066"/>
            <a:ext cx="322936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НОВОЕ ВЫСТУПЛЕНИЕ НА ГРАНТпапка\Фото\20210125_112636.jpg"/>
          <p:cNvPicPr>
            <a:picLocks noChangeAspect="1" noChangeArrowheads="1"/>
          </p:cNvPicPr>
          <p:nvPr/>
        </p:nvPicPr>
        <p:blipFill>
          <a:blip r:embed="rId8" cstate="print"/>
          <a:srcRect l="26000" t="23973" r="16999" b="4478"/>
          <a:stretch>
            <a:fillRect/>
          </a:stretch>
        </p:blipFill>
        <p:spPr bwMode="auto">
          <a:xfrm rot="5400000">
            <a:off x="6324363" y="4038363"/>
            <a:ext cx="2928935" cy="271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 txBox="1">
            <a:spLocks/>
          </p:cNvSpPr>
          <p:nvPr/>
        </p:nvSpPr>
        <p:spPr>
          <a:xfrm>
            <a:off x="533400" y="29718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533400" y="38100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007033"/>
          </a:solidFill>
          <a:ln>
            <a:solidFill>
              <a:srgbClr val="007E39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Результативность</a:t>
            </a:r>
          </a:p>
        </p:txBody>
      </p:sp>
      <p:pic>
        <p:nvPicPr>
          <p:cNvPr id="14" name="Picture 4" descr="C:\Users\Admin\Desktop\грамоты учащихся\Диплом Леонардо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rot="20667082">
            <a:off x="5220107" y="875421"/>
            <a:ext cx="1612044" cy="236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238239636"/>
              </p:ext>
            </p:extLst>
          </p:nvPr>
        </p:nvGraphicFramePr>
        <p:xfrm>
          <a:off x="5630" y="1062090"/>
          <a:ext cx="54292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3040995630"/>
              </p:ext>
            </p:extLst>
          </p:nvPr>
        </p:nvGraphicFramePr>
        <p:xfrm>
          <a:off x="3860554" y="3411023"/>
          <a:ext cx="5167306" cy="335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5" descr="C:\Users\Admin\Desktop\грамоты учащихся\Донюков.jpg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/>
          <a:stretch>
            <a:fillRect/>
          </a:stretch>
        </p:blipFill>
        <p:spPr bwMode="auto">
          <a:xfrm rot="21013026">
            <a:off x="201234" y="4114801"/>
            <a:ext cx="171451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C:\Users\Admin\Desktop\грамоты учащихся\ОДАРМОЛ Воротягин.jp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 l="4000" t="2835"/>
          <a:stretch>
            <a:fillRect/>
          </a:stretch>
        </p:blipFill>
        <p:spPr bwMode="auto">
          <a:xfrm>
            <a:off x="1072208" y="4086426"/>
            <a:ext cx="176453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Users\Admin\Desktop\грамоты учащихся\Диплом Леонардо (1).jpg"/>
          <p:cNvPicPr>
            <a:picLocks noChangeAspect="1" noChangeArrowheads="1"/>
          </p:cNvPicPr>
          <p:nvPr/>
        </p:nvPicPr>
        <p:blipFill>
          <a:blip r:embed="rId10" cstate="print">
            <a:lum bright="-10000"/>
          </a:blip>
          <a:srcRect/>
          <a:stretch>
            <a:fillRect/>
          </a:stretch>
        </p:blipFill>
        <p:spPr bwMode="auto">
          <a:xfrm rot="725211">
            <a:off x="1948522" y="4161873"/>
            <a:ext cx="17136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C:\Users\Admin\Desktop\грамоты учащихся\дипломСинюкова Ольга  Менделеев.jpeg"/>
          <p:cNvPicPr>
            <a:picLocks noChangeAspect="1" noChangeArrowheads="1"/>
          </p:cNvPicPr>
          <p:nvPr/>
        </p:nvPicPr>
        <p:blipFill>
          <a:blip r:embed="rId11" cstate="print">
            <a:lum bright="-20000"/>
          </a:blip>
          <a:srcRect/>
          <a:stretch>
            <a:fillRect/>
          </a:stretch>
        </p:blipFill>
        <p:spPr bwMode="auto">
          <a:xfrm>
            <a:off x="5867690" y="846902"/>
            <a:ext cx="1611695" cy="231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Admin\Desktop\грамоты учащихся\Воротягин.jpg"/>
          <p:cNvPicPr>
            <a:picLocks noChangeAspect="1" noChangeArrowheads="1"/>
          </p:cNvPicPr>
          <p:nvPr/>
        </p:nvPicPr>
        <p:blipFill rotWithShape="1">
          <a:blip r:embed="rId12" cstate="print">
            <a:lum bright="-10000"/>
          </a:blip>
          <a:srcRect l="3861" t="2858"/>
          <a:stretch/>
        </p:blipFill>
        <p:spPr bwMode="auto">
          <a:xfrm rot="311330">
            <a:off x="6479139" y="678829"/>
            <a:ext cx="1833406" cy="2447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7" descr="C:\Users\Admin\Desktop\грамоты учащихся\Воротягин М.  Грани наук.jpeg"/>
          <p:cNvPicPr>
            <a:picLocks noChangeAspect="1" noChangeArrowheads="1"/>
          </p:cNvPicPr>
          <p:nvPr/>
        </p:nvPicPr>
        <p:blipFill>
          <a:blip r:embed="rId13" cstate="print">
            <a:lum bright="-10000"/>
          </a:blip>
          <a:srcRect/>
          <a:stretch>
            <a:fillRect/>
          </a:stretch>
        </p:blipFill>
        <p:spPr bwMode="auto">
          <a:xfrm rot="959175">
            <a:off x="7030778" y="800116"/>
            <a:ext cx="178256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51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1753</TotalTime>
  <Words>181</Words>
  <Application>Microsoft Office PowerPoint</Application>
  <PresentationFormat>Экран (4:3)</PresentationFormat>
  <Paragraphs>59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Calibri</vt:lpstr>
      <vt:lpstr>Тема Office</vt:lpstr>
      <vt:lpstr>2_Тема Office</vt:lpstr>
      <vt:lpstr>Слайд 1</vt:lpstr>
      <vt:lpstr>«Учитель и ученик растут вместе...» (Конфуций) </vt:lpstr>
      <vt:lpstr>Концептуальные подходы в организации преподавания математики</vt:lpstr>
      <vt:lpstr>Слайд 4</vt:lpstr>
      <vt:lpstr>Слайд 5</vt:lpstr>
      <vt:lpstr> </vt:lpstr>
      <vt:lpstr>Проведение образовательных событий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3kab</cp:lastModifiedBy>
  <cp:revision>231</cp:revision>
  <cp:lastPrinted>1601-01-01T00:00:00Z</cp:lastPrinted>
  <dcterms:created xsi:type="dcterms:W3CDTF">1601-01-01T00:00:00Z</dcterms:created>
  <dcterms:modified xsi:type="dcterms:W3CDTF">2021-04-28T11:22:33Z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