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66" r:id="rId2"/>
    <p:sldId id="258" r:id="rId3"/>
    <p:sldId id="267" r:id="rId4"/>
    <p:sldId id="269" r:id="rId5"/>
    <p:sldId id="274" r:id="rId6"/>
    <p:sldId id="278" r:id="rId7"/>
    <p:sldId id="277" r:id="rId8"/>
  </p:sldIdLst>
  <p:sldSz cx="9144000" cy="6858000" type="screen4x3"/>
  <p:notesSz cx="6858000" cy="9144000"/>
  <p:embeddedFontLst>
    <p:embeddedFont>
      <p:font typeface="Georgia" pitchFamily="18" charset="0"/>
      <p:regular r:id="rId10"/>
      <p:bold r:id="rId11"/>
      <p:italic r:id="rId12"/>
      <p:boldItalic r:id="rId13"/>
    </p:embeddedFont>
    <p:embeddedFont>
      <p:font typeface="Matilda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7A37"/>
    <a:srgbClr val="006C31"/>
    <a:srgbClr val="993300"/>
    <a:srgbClr val="860000"/>
    <a:srgbClr val="7A0000"/>
    <a:srgbClr val="003760"/>
    <a:srgbClr val="00589A"/>
    <a:srgbClr val="008EC0"/>
    <a:srgbClr val="793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972" y="-19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50032599428256"/>
          <c:y val="9.80620404905546E-2"/>
          <c:w val="0.57311299463363252"/>
          <c:h val="0.426756918543076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2019-2020уч.год</c:v>
                </c:pt>
                <c:pt idx="1">
                  <c:v>2018-2019уч.год</c:v>
                </c:pt>
                <c:pt idx="2">
                  <c:v>2017-2018уч.год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0.66700000000000004</c:v>
                </c:pt>
                <c:pt idx="1">
                  <c:v>0.56499999999999995</c:v>
                </c:pt>
                <c:pt idx="2">
                  <c:v>0.54200000000000004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5B-4DAF-94A0-596E957F9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288832"/>
        <c:axId val="65327488"/>
        <c:axId val="0"/>
      </c:bar3DChart>
      <c:catAx>
        <c:axId val="6528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27488"/>
        <c:crosses val="autoZero"/>
        <c:auto val="1"/>
        <c:lblAlgn val="ctr"/>
        <c:lblOffset val="100"/>
        <c:noMultiLvlLbl val="0"/>
      </c:catAx>
      <c:valAx>
        <c:axId val="653274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28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50032599428256"/>
          <c:y val="9.80620404905546E-2"/>
          <c:w val="0.57311299463363252"/>
          <c:h val="0.426756918543076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2019-2020уч.год</c:v>
                </c:pt>
                <c:pt idx="1">
                  <c:v>2018-2019уч.год</c:v>
                </c:pt>
                <c:pt idx="2">
                  <c:v>2017-2018уч.год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0.73</c:v>
                </c:pt>
                <c:pt idx="1">
                  <c:v>0.65</c:v>
                </c:pt>
                <c:pt idx="2">
                  <c:v>0.63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8E-4E5D-AF66-9D75FDB16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384832"/>
        <c:axId val="65386368"/>
        <c:axId val="0"/>
      </c:bar3DChart>
      <c:catAx>
        <c:axId val="653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86368"/>
        <c:crosses val="autoZero"/>
        <c:auto val="1"/>
        <c:lblAlgn val="ctr"/>
        <c:lblOffset val="100"/>
        <c:noMultiLvlLbl val="0"/>
      </c:catAx>
      <c:valAx>
        <c:axId val="653863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38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3884757460873E-2"/>
          <c:y val="4.1999238615074846E-2"/>
          <c:w val="0.28059529017206181"/>
          <c:h val="0.6204153679559466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2017-2018уч.год</c:v>
                </c:pt>
                <c:pt idx="1">
                  <c:v>2018-2019уч.год</c:v>
                </c:pt>
                <c:pt idx="2">
                  <c:v>2019-2020уч.год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D5-462E-BBEA-1DBB746F1C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Региональный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2017-2018уч.год</c:v>
                </c:pt>
                <c:pt idx="1">
                  <c:v>2018-2019уч.год</c:v>
                </c:pt>
                <c:pt idx="2">
                  <c:v>2019-2020уч.год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D5-462E-BBEA-1DBB746F1C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2017-2018уч.год</c:v>
                </c:pt>
                <c:pt idx="1">
                  <c:v>2018-2019уч.год</c:v>
                </c:pt>
                <c:pt idx="2">
                  <c:v>2019-2020уч.год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D5-462E-BBEA-1DBB746F1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6160512"/>
        <c:axId val="66162048"/>
        <c:axId val="62937280"/>
      </c:bar3DChart>
      <c:catAx>
        <c:axId val="6616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162048"/>
        <c:crossesAt val="0"/>
        <c:auto val="1"/>
        <c:lblAlgn val="ctr"/>
        <c:lblOffset val="100"/>
        <c:noMultiLvlLbl val="0"/>
      </c:catAx>
      <c:valAx>
        <c:axId val="661620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6160512"/>
        <c:crosses val="autoZero"/>
        <c:crossBetween val="between"/>
      </c:valAx>
      <c:serAx>
        <c:axId val="62937280"/>
        <c:scaling>
          <c:orientation val="minMax"/>
        </c:scaling>
        <c:delete val="0"/>
        <c:axPos val="b"/>
        <c:majorTickMark val="out"/>
        <c:minorTickMark val="none"/>
        <c:tickLblPos val="nextTo"/>
        <c:crossAx val="66162048"/>
        <c:crossesAt val="0"/>
      </c:ser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0B0E9-ACF5-47F5-8D22-110F5BD807B7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98B24-9E06-48B8-9F6F-5C6B609E7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8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8B24-9E06-48B8-9F6F-5C6B609E74C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2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7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6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8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1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9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5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7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0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E58C-E7A6-41B0-9596-47478E2A3A1A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o-i-novikov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shkola/literatura/library/2019/09/01/metodika-provedeniya-klassnogo-etapa-vserossiyskogo-konkurs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Публичная презентация общественности  и профессиональному сообществу результатов педагогической </a:t>
            </a:r>
            <a:r>
              <a:rPr lang="ru-RU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деятельности учителя русского языка и литературы Новиковой Ольги Ивановны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567333"/>
            <a:ext cx="3610744" cy="452596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4525963"/>
          </a:xfrm>
        </p:spPr>
        <p:txBody>
          <a:bodyPr>
            <a:normAutofit fontScale="85000" lnSpcReduction="20000"/>
          </a:bodyPr>
          <a:lstStyle/>
          <a:p>
            <a:endParaRPr lang="ru-RU" sz="2400" b="1" i="1" dirty="0" smtClean="0">
              <a:solidFill>
                <a:srgbClr val="007A37"/>
              </a:solidFill>
            </a:endParaRPr>
          </a:p>
          <a:p>
            <a:endParaRPr lang="ru-RU" sz="2400" b="1" i="1" dirty="0" smtClean="0">
              <a:solidFill>
                <a:srgbClr val="007A37"/>
              </a:solidFill>
            </a:endParaRPr>
          </a:p>
          <a:p>
            <a:r>
              <a:rPr lang="ru-RU" sz="2400" b="1" i="1" dirty="0" smtClean="0">
                <a:solidFill>
                  <a:srgbClr val="007A37"/>
                </a:solidFill>
              </a:rPr>
              <a:t>ФИО</a:t>
            </a:r>
            <a:r>
              <a:rPr lang="ru-RU" sz="2400" dirty="0" smtClean="0"/>
              <a:t>- </a:t>
            </a:r>
            <a:r>
              <a:rPr lang="ru-RU" sz="2400" b="1" dirty="0" smtClean="0"/>
              <a:t>Новикова Ольга Ивановна</a:t>
            </a:r>
          </a:p>
          <a:p>
            <a:r>
              <a:rPr lang="ru-RU" sz="2400" b="1" i="1" dirty="0" smtClean="0">
                <a:solidFill>
                  <a:srgbClr val="007A37"/>
                </a:solidFill>
              </a:rPr>
              <a:t>Год рождения </a:t>
            </a:r>
            <a:r>
              <a:rPr lang="ru-RU" sz="2400" b="1" dirty="0" smtClean="0"/>
              <a:t>– 27.08.1970 г.</a:t>
            </a:r>
          </a:p>
          <a:p>
            <a:r>
              <a:rPr lang="ru-RU" sz="2400" b="1" i="1" dirty="0" smtClean="0">
                <a:solidFill>
                  <a:srgbClr val="007A37"/>
                </a:solidFill>
              </a:rPr>
              <a:t>Образование </a:t>
            </a:r>
            <a:r>
              <a:rPr lang="ru-RU" sz="2400" b="1" dirty="0" smtClean="0"/>
              <a:t>– среднее специальное, Павловское        педучилище(1989г.);              </a:t>
            </a:r>
            <a:r>
              <a:rPr lang="ru-RU" sz="2400" b="1" dirty="0" err="1" smtClean="0"/>
              <a:t>профпереподготовка</a:t>
            </a:r>
            <a:r>
              <a:rPr lang="ru-RU" sz="2400" b="1" dirty="0" smtClean="0"/>
              <a:t>, ВИВТ (2018 г.)</a:t>
            </a:r>
          </a:p>
          <a:p>
            <a:r>
              <a:rPr lang="ru-RU" sz="2400" b="1" i="1" dirty="0" err="1" smtClean="0">
                <a:solidFill>
                  <a:srgbClr val="007A37"/>
                </a:solidFill>
              </a:rPr>
              <a:t>Педстаж</a:t>
            </a:r>
            <a:r>
              <a:rPr lang="ru-RU" sz="2400" b="1" i="1" dirty="0" smtClean="0">
                <a:solidFill>
                  <a:srgbClr val="007A37"/>
                </a:solidFill>
              </a:rPr>
              <a:t> </a:t>
            </a:r>
            <a:r>
              <a:rPr lang="ru-RU" sz="2400" b="1" dirty="0" smtClean="0"/>
              <a:t>– 31 год</a:t>
            </a:r>
          </a:p>
          <a:p>
            <a:r>
              <a:rPr lang="ru-RU" sz="2400" b="1" i="1" dirty="0" smtClean="0">
                <a:solidFill>
                  <a:srgbClr val="007A37"/>
                </a:solidFill>
              </a:rPr>
              <a:t>Место работы </a:t>
            </a:r>
            <a:r>
              <a:rPr lang="ru-RU" sz="2400" b="1" dirty="0" smtClean="0"/>
              <a:t>– МКОУ </a:t>
            </a:r>
            <a:r>
              <a:rPr lang="ru-RU" sz="2400" b="1" dirty="0" err="1" smtClean="0"/>
              <a:t>Мечётская</a:t>
            </a:r>
            <a:r>
              <a:rPr lang="ru-RU" sz="2400" b="1" dirty="0" smtClean="0"/>
              <a:t> СОШ Бобровского района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Воронежской области</a:t>
            </a:r>
          </a:p>
          <a:p>
            <a:r>
              <a:rPr lang="ru-RU" sz="2400" b="1" i="1" dirty="0" smtClean="0">
                <a:solidFill>
                  <a:srgbClr val="00642D"/>
                </a:solidFill>
              </a:rPr>
              <a:t>Категория</a:t>
            </a:r>
            <a:r>
              <a:rPr lang="ru-RU" sz="2400" b="1" dirty="0" smtClean="0"/>
              <a:t> – </a:t>
            </a:r>
            <a:r>
              <a:rPr lang="en-US" sz="2400" b="1" dirty="0" smtClean="0"/>
              <a:t>I</a:t>
            </a:r>
            <a:r>
              <a:rPr lang="ru-RU" sz="2400" b="1" dirty="0" smtClean="0"/>
              <a:t> КК (2019 г.)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44126"/>
            <a:ext cx="3632027" cy="46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19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122413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00642D"/>
                </a:solidFill>
                <a:ea typeface="Times New Roman"/>
                <a:cs typeface="+mn-cs"/>
              </a:rPr>
              <a:t>Наличие  </a:t>
            </a:r>
            <a:r>
              <a:rPr lang="ru-RU" sz="2000" b="1" dirty="0">
                <a:solidFill>
                  <a:srgbClr val="00642D"/>
                </a:solidFill>
                <a:ea typeface="Times New Roman"/>
                <a:cs typeface="+mn-cs"/>
              </a:rPr>
              <a:t>собственной методической разработки по преподаваемому предмету, имеющей   положительное заключение по итогам апробации в профессиональном сообществе</a:t>
            </a:r>
            <a:r>
              <a:rPr lang="ru-RU" sz="2000" dirty="0">
                <a:latin typeface="Georgia"/>
                <a:ea typeface="+mn-ea"/>
                <a:cs typeface="+mn-cs"/>
              </a:rPr>
              <a:t/>
            </a:r>
            <a:br>
              <a:rPr lang="ru-RU" sz="2000" dirty="0">
                <a:latin typeface="Georgia"/>
                <a:ea typeface="+mn-ea"/>
                <a:cs typeface="+mn-cs"/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124744"/>
            <a:ext cx="8064896" cy="5472608"/>
          </a:xfrm>
        </p:spPr>
        <p:txBody>
          <a:bodyPr>
            <a:normAutofit fontScale="85000" lnSpcReduction="20000"/>
          </a:bodyPr>
          <a:lstStyle/>
          <a:p>
            <a:pPr marL="0" lvl="0" indent="0" algn="ctr" latinLnBrk="1">
              <a:spcBef>
                <a:spcPts val="0"/>
              </a:spcBef>
              <a:buNone/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latinLnBrk="1">
              <a:spcBef>
                <a:spcPts val="0"/>
              </a:spcBef>
              <a:buNone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latinLnBrk="1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</a:t>
            </a:r>
          </a:p>
          <a:p>
            <a:pPr marL="0" lvl="0" indent="0" algn="ctr" latinLnBrk="1">
              <a:spcBef>
                <a:spcPts val="0"/>
              </a:spcBef>
              <a:buNone/>
            </a:pPr>
            <a:endParaRPr lang="ru-RU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latinLnBrk="1"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rgbClr val="C00000"/>
                </a:solidFill>
                <a:ea typeface="Times New Roman"/>
              </a:rPr>
              <a:t>Методика проведения </a:t>
            </a:r>
            <a:r>
              <a:rPr lang="ru-RU" sz="1900" b="1" i="1" dirty="0">
                <a:solidFill>
                  <a:srgbClr val="C00000"/>
                </a:solidFill>
                <a:ea typeface="Times New Roman"/>
              </a:rPr>
              <a:t>классного этапа Всероссийского конкурса </a:t>
            </a:r>
            <a:endParaRPr lang="ru-RU" sz="1900" b="1" i="1" dirty="0" smtClean="0">
              <a:solidFill>
                <a:srgbClr val="C00000"/>
              </a:solidFill>
              <a:ea typeface="Times New Roman"/>
            </a:endParaRPr>
          </a:p>
          <a:p>
            <a:pPr marL="0" lvl="0" indent="0" algn="ctr" latinLnBrk="1">
              <a:spcBef>
                <a:spcPts val="0"/>
              </a:spcBef>
              <a:buNone/>
            </a:pPr>
            <a:endParaRPr lang="ru-RU" sz="1900" b="1" i="1" dirty="0" smtClean="0">
              <a:solidFill>
                <a:srgbClr val="C00000"/>
              </a:solidFill>
              <a:ea typeface="Times New Roman"/>
            </a:endParaRPr>
          </a:p>
          <a:p>
            <a:pPr marL="0" lvl="0" indent="0" algn="ctr" latinLnBrk="1">
              <a:spcBef>
                <a:spcPts val="0"/>
              </a:spcBef>
              <a:buNone/>
            </a:pPr>
            <a:r>
              <a:rPr lang="ru-RU" sz="1900" b="1" i="1" dirty="0">
                <a:solidFill>
                  <a:srgbClr val="C00000"/>
                </a:solidFill>
                <a:ea typeface="Times New Roman"/>
              </a:rPr>
              <a:t>ю</a:t>
            </a:r>
            <a:r>
              <a:rPr lang="ru-RU" sz="1900" b="1" i="1" dirty="0" smtClean="0">
                <a:solidFill>
                  <a:srgbClr val="C00000"/>
                </a:solidFill>
                <a:ea typeface="Times New Roman"/>
              </a:rPr>
              <a:t>ных чтецов </a:t>
            </a:r>
            <a:r>
              <a:rPr lang="ru-RU" sz="1900" b="1" i="1" dirty="0">
                <a:solidFill>
                  <a:srgbClr val="C00000"/>
                </a:solidFill>
                <a:ea typeface="Times New Roman"/>
              </a:rPr>
              <a:t>«Живая </a:t>
            </a:r>
            <a:r>
              <a:rPr lang="ru-RU" sz="1900" b="1" i="1" dirty="0" smtClean="0">
                <a:solidFill>
                  <a:srgbClr val="C00000"/>
                </a:solidFill>
                <a:ea typeface="Times New Roman"/>
              </a:rPr>
              <a:t>классика»</a:t>
            </a:r>
            <a:endParaRPr lang="ru-RU" sz="19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latinLnBrk="1">
              <a:spcBef>
                <a:spcPts val="0"/>
              </a:spcBef>
              <a:buNone/>
            </a:pPr>
            <a:endParaRPr lang="ru-RU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latinLnBrk="1">
              <a:spcBef>
                <a:spcPts val="0"/>
              </a:spcBef>
              <a:buNone/>
            </a:pPr>
            <a:endParaRPr lang="ru-RU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>
                <a:solidFill>
                  <a:srgbClr val="006C31"/>
                </a:solidFill>
                <a:ea typeface="Times New Roman"/>
                <a:cs typeface="Times New Roman"/>
              </a:rPr>
              <a:t>Цель:</a:t>
            </a:r>
            <a:r>
              <a:rPr lang="ru-RU" sz="1900" dirty="0">
                <a:solidFill>
                  <a:srgbClr val="006C31"/>
                </a:solidFill>
                <a:ea typeface="Symbol"/>
                <a:cs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ea typeface="Symbol"/>
                <a:cs typeface="Times New Roman"/>
              </a:rPr>
              <a:t>популяризация творчества поэтов и писателей, содействие раскрытию творческого потенциала учащихся, привлечение интереса к отечественной истории и литературе</a:t>
            </a:r>
            <a:r>
              <a:rPr lang="ru-RU" sz="1900" dirty="0" smtClean="0">
                <a:solidFill>
                  <a:prstClr val="black"/>
                </a:solidFill>
                <a:ea typeface="Symbol"/>
                <a:cs typeface="Times New Roman"/>
              </a:rPr>
              <a:t>.</a:t>
            </a:r>
          </a:p>
          <a:p>
            <a:pPr marL="0" indent="0">
              <a:buNone/>
            </a:pPr>
            <a:endParaRPr lang="ru-RU" sz="1900" dirty="0" smtClean="0">
              <a:solidFill>
                <a:prstClr val="black"/>
              </a:solidFill>
              <a:ea typeface="Symbol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b="1" dirty="0">
                <a:solidFill>
                  <a:srgbClr val="006C31"/>
                </a:solidFill>
                <a:ea typeface="Symbol"/>
                <a:cs typeface="Times New Roman"/>
              </a:rPr>
              <a:t>Задачи:</a:t>
            </a:r>
            <a:r>
              <a:rPr lang="ru-RU" sz="1900" dirty="0">
                <a:solidFill>
                  <a:srgbClr val="006C31"/>
                </a:solidFill>
                <a:ea typeface="Times New Roman"/>
                <a:cs typeface="Times New Roman"/>
              </a:rPr>
              <a:t> </a:t>
            </a:r>
            <a:r>
              <a:rPr lang="ru-RU" sz="1900" dirty="0">
                <a:ea typeface="Times New Roman"/>
                <a:cs typeface="Times New Roman"/>
              </a:rPr>
              <a:t>– возрождение традиции звучащего слова;</a:t>
            </a:r>
            <a:endParaRPr lang="ru-RU" sz="1900" dirty="0">
              <a:latin typeface="Calibri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ea typeface="Times New Roman"/>
                <a:cs typeface="Times New Roman"/>
              </a:rPr>
              <a:t>    – пробуждение интереса к чтению;</a:t>
            </a:r>
            <a:endParaRPr lang="ru-RU" sz="1900" dirty="0">
              <a:latin typeface="Calibri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ea typeface="Times New Roman"/>
                <a:cs typeface="Times New Roman"/>
              </a:rPr>
              <a:t>    – воспитание литературного и художественного вкуса;</a:t>
            </a:r>
            <a:endParaRPr lang="ru-RU" sz="1900" dirty="0">
              <a:latin typeface="Calibri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ea typeface="Times New Roman"/>
                <a:cs typeface="Times New Roman"/>
              </a:rPr>
              <a:t>    – воспитание культуры чтения;</a:t>
            </a:r>
            <a:endParaRPr lang="ru-RU" sz="1900" dirty="0">
              <a:latin typeface="Calibri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ea typeface="Times New Roman"/>
                <a:cs typeface="Times New Roman"/>
              </a:rPr>
              <a:t>    – воспитание активной жизненной позиции;</a:t>
            </a:r>
            <a:endParaRPr lang="ru-RU" sz="1900" dirty="0">
              <a:latin typeface="Calibri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ea typeface="Times New Roman"/>
                <a:cs typeface="Times New Roman"/>
              </a:rPr>
              <a:t>    – развитие навыков выступления перед аудиторией (учащиеся начальных классов).</a:t>
            </a: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b="1" dirty="0">
                <a:solidFill>
                  <a:srgbClr val="006C31"/>
                </a:solidFill>
                <a:ea typeface="Times New Roman"/>
              </a:rPr>
              <a:t>Ссылка на методическую разработку -</a:t>
            </a:r>
            <a:r>
              <a:rPr lang="ru-RU" sz="1900" b="1" i="1" dirty="0">
                <a:ea typeface="Times New Roman"/>
              </a:rPr>
              <a:t>https://nsportal.ru/shkola/literatura/library/2019/09/01/metodika-provedeniya-klassnogo-etapa-vserossiyskogo-konkursa</a:t>
            </a:r>
            <a:endParaRPr lang="ru-RU" sz="1900" dirty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642D"/>
                </a:solidFill>
                <a:ea typeface="Times New Roman"/>
                <a:cs typeface="Times New Roman"/>
              </a:rPr>
              <a:t>Результаты </a:t>
            </a:r>
            <a:r>
              <a:rPr lang="ru-RU" sz="2200" b="1" dirty="0">
                <a:solidFill>
                  <a:srgbClr val="00642D"/>
                </a:solidFill>
                <a:ea typeface="Times New Roman"/>
                <a:cs typeface="Times New Roman"/>
              </a:rPr>
              <a:t>учебных достижений </a:t>
            </a:r>
            <a:r>
              <a:rPr lang="ru-RU" sz="2200" b="1" dirty="0" smtClean="0">
                <a:solidFill>
                  <a:srgbClr val="00642D"/>
                </a:solidFill>
                <a:ea typeface="Times New Roman"/>
                <a:cs typeface="Times New Roman"/>
              </a:rPr>
              <a:t>обучающихся за последние 3 года</a:t>
            </a:r>
            <a:endParaRPr lang="ru-RU" sz="2000" dirty="0">
              <a:solidFill>
                <a:srgbClr val="00642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3754760" cy="4281339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ru-RU" sz="2000" b="1" i="1" dirty="0" smtClean="0">
                <a:ea typeface="Times New Roman"/>
                <a:cs typeface="Times New Roman"/>
              </a:rPr>
              <a:t>Качество </a:t>
            </a:r>
            <a:r>
              <a:rPr lang="ru-RU" sz="2000" b="1" i="1" dirty="0">
                <a:ea typeface="Times New Roman"/>
                <a:cs typeface="Times New Roman"/>
              </a:rPr>
              <a:t>знаний обучающихся.</a:t>
            </a:r>
            <a:endParaRPr lang="ru-RU" sz="2000" b="1" dirty="0"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i="1" dirty="0" smtClean="0">
                <a:ea typeface="Times New Roman"/>
              </a:rPr>
              <a:t>                  </a:t>
            </a:r>
            <a:r>
              <a:rPr lang="ru-RU" sz="2000" b="1" i="1" dirty="0" smtClean="0">
                <a:solidFill>
                  <a:srgbClr val="007A37"/>
                </a:solidFill>
                <a:ea typeface="Times New Roman"/>
              </a:rPr>
              <a:t>Русский язык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000" dirty="0" smtClean="0">
              <a:solidFill>
                <a:srgbClr val="007A37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844824"/>
            <a:ext cx="3538736" cy="4281339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ru-RU" sz="2000" b="1" i="1" dirty="0" smtClean="0">
                <a:ea typeface="Times New Roman"/>
                <a:cs typeface="Times New Roman"/>
              </a:rPr>
              <a:t>Качество </a:t>
            </a:r>
            <a:r>
              <a:rPr lang="ru-RU" sz="2000" b="1" i="1" dirty="0">
                <a:ea typeface="Times New Roman"/>
                <a:cs typeface="Times New Roman"/>
              </a:rPr>
              <a:t>знаний обучающихся.</a:t>
            </a:r>
            <a:endParaRPr lang="ru-RU" sz="2000" b="1" dirty="0"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007A37"/>
                </a:solidFill>
              </a:rPr>
              <a:t>                 Литература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000" b="1" i="1" dirty="0">
              <a:solidFill>
                <a:srgbClr val="007A37"/>
              </a:solidFill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770352"/>
              </p:ext>
            </p:extLst>
          </p:nvPr>
        </p:nvGraphicFramePr>
        <p:xfrm>
          <a:off x="899592" y="2924944"/>
          <a:ext cx="352839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650858"/>
              </p:ext>
            </p:extLst>
          </p:nvPr>
        </p:nvGraphicFramePr>
        <p:xfrm>
          <a:off x="5004048" y="2924944"/>
          <a:ext cx="360040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864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066130"/>
          </a:xfrm>
        </p:spPr>
        <p:txBody>
          <a:bodyPr>
            <a:normAutofit fontScale="90000"/>
          </a:bodyPr>
          <a:lstStyle/>
          <a:p>
            <a:pPr lvl="0" indent="449580" latinLnBrk="1">
              <a:lnSpc>
                <a:spcPct val="115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642D"/>
                </a:solidFill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rgbClr val="00642D"/>
                </a:solidFill>
                <a:ea typeface="Times New Roman"/>
                <a:cs typeface="Times New Roman"/>
              </a:rPr>
            </a:br>
            <a:r>
              <a:rPr lang="ru-RU" sz="2000" b="1" dirty="0">
                <a:solidFill>
                  <a:srgbClr val="00642D"/>
                </a:solidFill>
                <a:ea typeface="Times New Roman"/>
                <a:cs typeface="Times New Roman"/>
              </a:rPr>
              <a:t/>
            </a:r>
            <a:br>
              <a:rPr lang="ru-RU" sz="2000" b="1" dirty="0">
                <a:solidFill>
                  <a:srgbClr val="00642D"/>
                </a:solidFill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00642D"/>
                </a:solidFill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rgbClr val="00642D"/>
                </a:solidFill>
                <a:ea typeface="Times New Roman"/>
                <a:cs typeface="Times New Roman"/>
              </a:rPr>
            </a:br>
            <a:r>
              <a:rPr lang="ru-RU" sz="2700" b="1" dirty="0">
                <a:ln w="1905"/>
                <a:solidFill>
                  <a:srgbClr val="0064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Число победителей и призеров </a:t>
            </a:r>
            <a:br>
              <a:rPr lang="ru-RU" sz="2700" b="1" dirty="0">
                <a:ln w="1905"/>
                <a:solidFill>
                  <a:srgbClr val="0064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</a:br>
            <a:r>
              <a:rPr lang="ru-RU" sz="2700" b="1" dirty="0">
                <a:ln w="1905"/>
                <a:solidFill>
                  <a:srgbClr val="0064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среди учащихся </a:t>
            </a:r>
            <a:r>
              <a:rPr lang="ru-RU" sz="2700" b="1" dirty="0" smtClean="0">
                <a:ln w="1905"/>
                <a:solidFill>
                  <a:srgbClr val="0064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Новиковой О.И.</a:t>
            </a:r>
            <a:r>
              <a:rPr lang="ru-RU" sz="2700" b="1" dirty="0">
                <a:ln w="1905"/>
                <a:solidFill>
                  <a:srgbClr val="0064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/>
            </a:r>
            <a:br>
              <a:rPr lang="ru-RU" sz="2700" b="1" dirty="0">
                <a:ln w="1905"/>
                <a:solidFill>
                  <a:srgbClr val="0064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</a:br>
            <a:r>
              <a:rPr lang="ru-RU" sz="2700" b="1" dirty="0">
                <a:ln w="1905"/>
                <a:solidFill>
                  <a:srgbClr val="0064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в мероприятиях различных уровней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ea typeface="Times New Roman"/>
                <a:cs typeface="Times New Roman"/>
              </a:rPr>
              <a:t> 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ea typeface="Times New Roman"/>
                <a:cs typeface="Times New Roman"/>
              </a:rPr>
              <a:t> 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301660"/>
              </p:ext>
            </p:extLst>
          </p:nvPr>
        </p:nvGraphicFramePr>
        <p:xfrm>
          <a:off x="827584" y="1556792"/>
          <a:ext cx="7859216" cy="456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590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indent="27051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b="1" dirty="0" smtClean="0">
                <a:solidFill>
                  <a:srgbClr val="006C31"/>
                </a:solidFill>
                <a:ea typeface="Times New Roman"/>
                <a:cs typeface="Times New Roman"/>
              </a:rPr>
              <a:t>Создание </a:t>
            </a:r>
            <a:r>
              <a:rPr lang="ru-RU" sz="1800" b="1" dirty="0">
                <a:solidFill>
                  <a:srgbClr val="006C31"/>
                </a:solidFill>
                <a:ea typeface="Times New Roman"/>
                <a:cs typeface="Times New Roman"/>
              </a:rPr>
              <a:t>учителем условий для адресной работы с различными </a:t>
            </a:r>
            <a:r>
              <a:rPr lang="ru-RU" sz="1800" b="1" dirty="0" smtClean="0">
                <a:solidFill>
                  <a:srgbClr val="006C31"/>
                </a:solidFill>
                <a:ea typeface="Times New Roman"/>
                <a:cs typeface="Times New Roman"/>
              </a:rPr>
              <a:t>    категориями обучающихся</a:t>
            </a:r>
            <a:endParaRPr lang="ru-RU" sz="2000" dirty="0">
              <a:solidFill>
                <a:srgbClr val="006C3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941568" cy="5256584"/>
          </a:xfrm>
        </p:spPr>
        <p:txBody>
          <a:bodyPr>
            <a:normAutofit lnSpcReduction="10000"/>
          </a:bodyPr>
          <a:lstStyle/>
          <a:p>
            <a:pPr lvl="0"/>
            <a:endParaRPr lang="ru-RU" sz="1600" b="1" dirty="0" smtClean="0">
              <a:solidFill>
                <a:srgbClr val="006C31"/>
              </a:solidFill>
              <a:ea typeface="Times New Roman"/>
              <a:cs typeface="Times New Roman"/>
            </a:endParaRPr>
          </a:p>
          <a:p>
            <a:pPr lvl="0"/>
            <a:endParaRPr lang="ru-RU" sz="1600" b="1" dirty="0" smtClean="0">
              <a:solidFill>
                <a:srgbClr val="006C31"/>
              </a:solidFill>
              <a:ea typeface="Times New Roman"/>
              <a:cs typeface="Times New Roman"/>
            </a:endParaRPr>
          </a:p>
          <a:p>
            <a:pPr lvl="0"/>
            <a:endParaRPr lang="ru-RU" sz="1600" b="1" dirty="0" smtClean="0">
              <a:solidFill>
                <a:srgbClr val="006C31"/>
              </a:solidFill>
              <a:ea typeface="Times New Roman"/>
              <a:cs typeface="Times New Roman"/>
            </a:endParaRPr>
          </a:p>
          <a:p>
            <a:pPr lvl="0"/>
            <a:endParaRPr lang="ru-RU" sz="1600" b="1" dirty="0" smtClean="0">
              <a:solidFill>
                <a:srgbClr val="006C31"/>
              </a:solidFill>
              <a:ea typeface="Times New Roman"/>
              <a:cs typeface="Times New Roman"/>
            </a:endParaRPr>
          </a:p>
          <a:p>
            <a:pPr lvl="0"/>
            <a:endParaRPr lang="ru-RU" sz="1600" b="1" dirty="0" smtClean="0">
              <a:solidFill>
                <a:srgbClr val="006C31"/>
              </a:solidFill>
              <a:ea typeface="Times New Roman"/>
              <a:cs typeface="Times New Roman"/>
            </a:endParaRPr>
          </a:p>
          <a:p>
            <a:pPr lvl="0"/>
            <a:endParaRPr lang="ru-RU" sz="1600" b="1" dirty="0" smtClean="0">
              <a:solidFill>
                <a:srgbClr val="006C31"/>
              </a:solidFill>
              <a:ea typeface="Times New Roman"/>
              <a:cs typeface="Times New Roman"/>
            </a:endParaRPr>
          </a:p>
          <a:p>
            <a:pPr lvl="0"/>
            <a:endParaRPr lang="ru-RU" sz="1600" b="1" dirty="0" smtClean="0">
              <a:solidFill>
                <a:srgbClr val="006C31"/>
              </a:solidFill>
              <a:ea typeface="Times New Roman"/>
              <a:cs typeface="Times New Roman"/>
            </a:endParaRPr>
          </a:p>
          <a:p>
            <a:pPr marL="0" lvl="0" indent="0">
              <a:buNone/>
            </a:pPr>
            <a:endParaRPr lang="ru-RU" sz="1600" spc="15" dirty="0" smtClean="0">
              <a:solidFill>
                <a:srgbClr val="000000"/>
              </a:solidFill>
              <a:ea typeface="Courier New"/>
            </a:endParaRPr>
          </a:p>
          <a:p>
            <a:pPr lvl="0"/>
            <a:endParaRPr lang="ru-RU" sz="1600" spc="15" dirty="0" smtClean="0">
              <a:solidFill>
                <a:srgbClr val="000000"/>
              </a:solidFill>
              <a:ea typeface="Courier New"/>
            </a:endParaRPr>
          </a:p>
          <a:p>
            <a:pPr lvl="0"/>
            <a:endParaRPr lang="ru-RU" sz="1600" spc="15" dirty="0">
              <a:solidFill>
                <a:srgbClr val="000000"/>
              </a:solidFill>
              <a:ea typeface="Courier New"/>
            </a:endParaRPr>
          </a:p>
          <a:p>
            <a:pPr lvl="0"/>
            <a:endParaRPr lang="ru-RU" sz="1600" spc="15" dirty="0" smtClean="0">
              <a:solidFill>
                <a:srgbClr val="000000"/>
              </a:solidFill>
              <a:ea typeface="Courier New"/>
            </a:endParaRPr>
          </a:p>
          <a:p>
            <a:pPr marL="457200" lvl="1" indent="0">
              <a:buNone/>
            </a:pPr>
            <a:endParaRPr lang="ru-RU" sz="1600" b="1" i="1" dirty="0" smtClean="0">
              <a:solidFill>
                <a:srgbClr val="006C31"/>
              </a:solidFill>
              <a:ea typeface="Times New Roman"/>
            </a:endParaRPr>
          </a:p>
          <a:p>
            <a:pPr marL="457200" lvl="1" indent="0">
              <a:buNone/>
            </a:pPr>
            <a:endParaRPr lang="ru-RU" sz="1600" b="1" i="1" dirty="0" smtClean="0">
              <a:solidFill>
                <a:srgbClr val="006C31"/>
              </a:solidFill>
              <a:ea typeface="Times New Roman"/>
            </a:endParaRPr>
          </a:p>
          <a:p>
            <a:pPr marL="457200" lvl="1" indent="0">
              <a:buNone/>
            </a:pPr>
            <a:endParaRPr lang="ru-RU" sz="1600" b="1" i="1" dirty="0">
              <a:solidFill>
                <a:srgbClr val="006C31"/>
              </a:solidFill>
              <a:ea typeface="Times New Roman"/>
            </a:endParaRPr>
          </a:p>
          <a:p>
            <a:pPr marL="457200" lvl="1" indent="0">
              <a:buNone/>
            </a:pPr>
            <a:endParaRPr lang="ru-RU" sz="1600" b="1" i="1" dirty="0" smtClean="0">
              <a:solidFill>
                <a:srgbClr val="006C31"/>
              </a:solidFill>
              <a:ea typeface="Times New Roman"/>
            </a:endParaRPr>
          </a:p>
          <a:p>
            <a:pPr marL="457200" lvl="1" indent="0">
              <a:buNone/>
            </a:pPr>
            <a:r>
              <a:rPr lang="ru-RU" sz="1600" b="1" i="1" dirty="0" smtClean="0">
                <a:solidFill>
                  <a:srgbClr val="006C31"/>
                </a:solidFill>
                <a:ea typeface="Times New Roman"/>
              </a:rPr>
              <a:t>Наличие </a:t>
            </a:r>
            <a:r>
              <a:rPr lang="ru-RU" sz="1600" b="1" i="1" dirty="0">
                <a:solidFill>
                  <a:srgbClr val="006C31"/>
                </a:solidFill>
                <a:ea typeface="Times New Roman"/>
              </a:rPr>
              <a:t>персонального сайта/персонального блога  </a:t>
            </a:r>
            <a:r>
              <a:rPr lang="ru-RU" sz="1600" b="1" i="1" dirty="0" smtClean="0">
                <a:solidFill>
                  <a:srgbClr val="006C31"/>
                </a:solidFill>
                <a:ea typeface="Times New Roman"/>
              </a:rPr>
              <a:t>учителя</a:t>
            </a:r>
            <a:r>
              <a:rPr lang="ru-RU" sz="1800" b="1" i="1" u="sng" dirty="0" smtClean="0">
                <a:solidFill>
                  <a:srgbClr val="0066CC"/>
                </a:solidFill>
                <a:ea typeface="Courier New"/>
                <a:cs typeface="Times New Roman"/>
                <a:hlinkClick r:id="rId3"/>
              </a:rPr>
              <a:t> </a:t>
            </a:r>
            <a:r>
              <a:rPr lang="en-US" sz="1800" b="1" i="1" u="sng" dirty="0" smtClean="0">
                <a:solidFill>
                  <a:srgbClr val="0066CC"/>
                </a:solidFill>
                <a:ea typeface="Courier New"/>
                <a:cs typeface="Times New Roman"/>
                <a:hlinkClick r:id="rId3"/>
              </a:rPr>
              <a:t>https</a:t>
            </a:r>
            <a:r>
              <a:rPr lang="ru-RU" sz="1800" b="1" i="1" u="sng" dirty="0">
                <a:solidFill>
                  <a:srgbClr val="0066CC"/>
                </a:solidFill>
                <a:ea typeface="Courier New"/>
                <a:cs typeface="Times New Roman"/>
                <a:hlinkClick r:id="rId3"/>
              </a:rPr>
              <a:t>://</a:t>
            </a:r>
            <a:r>
              <a:rPr lang="en-US" sz="1800" b="1" i="1" u="sng" dirty="0" err="1">
                <a:solidFill>
                  <a:srgbClr val="0066CC"/>
                </a:solidFill>
                <a:ea typeface="Courier New"/>
                <a:cs typeface="Times New Roman"/>
                <a:hlinkClick r:id="rId3"/>
              </a:rPr>
              <a:t>nsportal</a:t>
            </a:r>
            <a:r>
              <a:rPr lang="ru-RU" sz="1800" b="1" i="1" u="sng" dirty="0">
                <a:solidFill>
                  <a:srgbClr val="0066CC"/>
                </a:solidFill>
                <a:ea typeface="Courier New"/>
                <a:cs typeface="Times New Roman"/>
                <a:hlinkClick r:id="rId3"/>
              </a:rPr>
              <a:t>.</a:t>
            </a:r>
            <a:r>
              <a:rPr lang="en-US" sz="1800" b="1" i="1" u="sng" dirty="0" err="1">
                <a:solidFill>
                  <a:srgbClr val="0066CC"/>
                </a:solidFill>
                <a:ea typeface="Courier New"/>
                <a:cs typeface="Times New Roman"/>
                <a:hlinkClick r:id="rId3"/>
              </a:rPr>
              <a:t>ru</a:t>
            </a:r>
            <a:r>
              <a:rPr lang="ru-RU" sz="1800" b="1" i="1" u="sng" dirty="0">
                <a:solidFill>
                  <a:srgbClr val="0066CC"/>
                </a:solidFill>
                <a:ea typeface="Courier New"/>
                <a:cs typeface="Times New Roman"/>
                <a:hlinkClick r:id="rId3"/>
              </a:rPr>
              <a:t>/</a:t>
            </a:r>
            <a:r>
              <a:rPr lang="en-US" sz="1800" b="1" i="1" u="sng" dirty="0">
                <a:solidFill>
                  <a:srgbClr val="0066CC"/>
                </a:solidFill>
                <a:ea typeface="Courier New"/>
                <a:cs typeface="Times New Roman"/>
                <a:hlinkClick r:id="rId3"/>
              </a:rPr>
              <a:t>o</a:t>
            </a:r>
            <a:r>
              <a:rPr lang="ru-RU" sz="1800" b="1" i="1" u="sng" dirty="0">
                <a:solidFill>
                  <a:srgbClr val="0066CC"/>
                </a:solidFill>
                <a:ea typeface="Courier New"/>
                <a:cs typeface="Times New Roman"/>
                <a:hlinkClick r:id="rId3"/>
              </a:rPr>
              <a:t>-</a:t>
            </a:r>
            <a:r>
              <a:rPr lang="en-US" sz="1800" b="1" i="1" u="sng" dirty="0">
                <a:solidFill>
                  <a:srgbClr val="0066CC"/>
                </a:solidFill>
                <a:ea typeface="Courier New"/>
                <a:cs typeface="Times New Roman"/>
                <a:hlinkClick r:id="rId3"/>
              </a:rPr>
              <a:t>i</a:t>
            </a:r>
            <a:r>
              <a:rPr lang="ru-RU" sz="1800" b="1" i="1" u="sng" dirty="0">
                <a:solidFill>
                  <a:srgbClr val="0066CC"/>
                </a:solidFill>
                <a:ea typeface="Courier New"/>
                <a:cs typeface="Times New Roman"/>
                <a:hlinkClick r:id="rId3"/>
              </a:rPr>
              <a:t>-</a:t>
            </a:r>
            <a:r>
              <a:rPr lang="en-US" sz="1800" b="1" i="1" u="sng" dirty="0" err="1">
                <a:solidFill>
                  <a:srgbClr val="0066CC"/>
                </a:solidFill>
                <a:ea typeface="Courier New"/>
                <a:cs typeface="Times New Roman"/>
                <a:hlinkClick r:id="rId3"/>
              </a:rPr>
              <a:t>novikova</a:t>
            </a:r>
            <a:endParaRPr lang="ru-RU" sz="1800" i="1" u="sng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marL="0" lvl="0" indent="0">
              <a:buNone/>
            </a:pPr>
            <a:r>
              <a:rPr lang="ru-RU" sz="1800" b="1" i="1" dirty="0" smtClean="0">
                <a:solidFill>
                  <a:srgbClr val="006C31"/>
                </a:solidFill>
                <a:ea typeface="Times New Roman"/>
              </a:rPr>
              <a:t>       </a:t>
            </a:r>
            <a:r>
              <a:rPr lang="ru-RU" sz="1600" b="1" i="1" dirty="0" smtClean="0">
                <a:solidFill>
                  <a:srgbClr val="006C31"/>
                </a:solidFill>
                <a:ea typeface="Times New Roman"/>
              </a:rPr>
              <a:t>Использование </a:t>
            </a:r>
            <a:r>
              <a:rPr lang="ru-RU" sz="1600" b="1" i="1" dirty="0">
                <a:solidFill>
                  <a:srgbClr val="006C31"/>
                </a:solidFill>
                <a:ea typeface="Times New Roman"/>
              </a:rPr>
              <a:t>систем оценки, отличных от </a:t>
            </a:r>
            <a:r>
              <a:rPr lang="ru-RU" sz="1600" b="1" i="1" dirty="0" smtClean="0">
                <a:solidFill>
                  <a:srgbClr val="006C31"/>
                </a:solidFill>
                <a:ea typeface="Times New Roman"/>
              </a:rPr>
              <a:t>пятибалльной</a:t>
            </a:r>
            <a:endParaRPr lang="ru-RU" sz="1600" b="1" dirty="0" smtClean="0">
              <a:solidFill>
                <a:srgbClr val="006C31"/>
              </a:solidFill>
            </a:endParaRPr>
          </a:p>
          <a:p>
            <a:pPr marL="0" lvl="0" indent="0">
              <a:buNone/>
            </a:pPr>
            <a:r>
              <a:rPr lang="ru-RU" sz="1600" b="1" spc="15" dirty="0">
                <a:ea typeface="Courier New"/>
              </a:rPr>
              <a:t> </a:t>
            </a:r>
            <a:r>
              <a:rPr lang="ru-RU" sz="1600" b="1" spc="15" dirty="0" smtClean="0">
                <a:ea typeface="Courier New"/>
              </a:rPr>
              <a:t>      </a:t>
            </a:r>
            <a:r>
              <a:rPr lang="ru-RU" sz="1600" b="1" spc="15" dirty="0" err="1" smtClean="0">
                <a:ea typeface="Courier New"/>
              </a:rPr>
              <a:t>Рейтингование</a:t>
            </a:r>
            <a:endParaRPr lang="ru-RU" sz="1600" b="1" spc="15" dirty="0" smtClean="0">
              <a:ea typeface="Courier New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102456"/>
              </p:ext>
            </p:extLst>
          </p:nvPr>
        </p:nvGraphicFramePr>
        <p:xfrm>
          <a:off x="827584" y="1052736"/>
          <a:ext cx="7920880" cy="425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5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52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02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49860">
                <a:tc>
                  <a:txBody>
                    <a:bodyPr/>
                    <a:lstStyle/>
                    <a:p>
                      <a:r>
                        <a:rPr lang="ru-RU" dirty="0" smtClean="0"/>
                        <a:t>Категория</a:t>
                      </a:r>
                      <a:r>
                        <a:rPr lang="ru-RU" baseline="0" dirty="0" smtClean="0"/>
                        <a:t> обучающихся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Индивид.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baseline="0" dirty="0" err="1" smtClean="0"/>
                        <a:t>адапт</a:t>
                      </a:r>
                      <a:r>
                        <a:rPr lang="ru-RU" sz="1600" baseline="0" dirty="0" smtClean="0"/>
                        <a:t>.)</a:t>
                      </a:r>
                    </a:p>
                    <a:p>
                      <a:r>
                        <a:rPr lang="ru-RU" sz="1600" baseline="0" dirty="0" smtClean="0"/>
                        <a:t>рабочие программы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Учебный</a:t>
                      </a:r>
                      <a:r>
                        <a:rPr lang="ru-RU" sz="1600" baseline="0" dirty="0" smtClean="0"/>
                        <a:t> курс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Курс внеурочной деятельности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95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2017-2018 </a:t>
                      </a:r>
                      <a:r>
                        <a:rPr lang="ru-RU" sz="1600" dirty="0" err="1" smtClean="0"/>
                        <a:t>уч.год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1-«Одарённые дети»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«Сказки народов мира».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127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2018-2019 </a:t>
                      </a:r>
                      <a:r>
                        <a:rPr lang="ru-RU" sz="1600" dirty="0" err="1" smtClean="0"/>
                        <a:t>уч.год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1-«Дети, оставшиеся без попечения родителей»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«Русский язык (подготовка к ГИА)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«Проба пера. Занимательная грамматика».</a:t>
                      </a:r>
                    </a:p>
                    <a:p>
                      <a:r>
                        <a:rPr lang="ru-RU" sz="1600" dirty="0" smtClean="0"/>
                        <a:t>«Басни дедушки Крылова»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127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2019-2020 </a:t>
                      </a:r>
                      <a:r>
                        <a:rPr lang="ru-RU" sz="1600" dirty="0" err="1" smtClean="0"/>
                        <a:t>уч.год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1-«Одарённые дети»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«Проба</a:t>
                      </a:r>
                      <a:r>
                        <a:rPr lang="ru-RU" sz="1600" baseline="0" dirty="0" smtClean="0"/>
                        <a:t> пера. Мы сочиняем стихи».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«Мы – исследователи»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49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60648"/>
            <a:ext cx="4040188" cy="792088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642D"/>
                </a:solidFill>
              </a:rPr>
              <a:t>Повышение квалификации по предмету</a:t>
            </a:r>
            <a:endParaRPr lang="ru-RU" sz="2200" dirty="0">
              <a:solidFill>
                <a:srgbClr val="00642D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1340768"/>
            <a:ext cx="3741812" cy="4785395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«Теория и методика преподавания русского языка и литературы в контексте реализации </a:t>
            </a:r>
            <a:r>
              <a:rPr lang="ru-RU" sz="2000" dirty="0" smtClean="0"/>
              <a:t>ФГОС»</a:t>
            </a:r>
          </a:p>
          <a:p>
            <a:pPr marL="0" indent="0" algn="ctr">
              <a:buNone/>
            </a:pPr>
            <a:r>
              <a:rPr lang="ru-RU" sz="2000" dirty="0" smtClean="0"/>
              <a:t>      (ВИРО, 2017 - 2018 г.)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· </a:t>
            </a:r>
            <a:r>
              <a:rPr lang="ru-RU" sz="2000" dirty="0" smtClean="0"/>
              <a:t>    «Основы компьютерной  грамотности» </a:t>
            </a:r>
          </a:p>
          <a:p>
            <a:pPr marL="0" indent="0" algn="ctr">
              <a:buNone/>
            </a:pPr>
            <a:r>
              <a:rPr lang="ru-RU" sz="2000" dirty="0" smtClean="0"/>
              <a:t>(ВИВТ, 2018 – 2019 г.)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60649"/>
            <a:ext cx="4041775" cy="79208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642D"/>
                </a:solidFill>
              </a:rPr>
              <a:t>Участие в профессиональных конкурсах</a:t>
            </a:r>
            <a:endParaRPr lang="ru-RU" dirty="0">
              <a:solidFill>
                <a:srgbClr val="00642D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4785395"/>
          </a:xfrm>
        </p:spPr>
        <p:txBody>
          <a:bodyPr/>
          <a:lstStyle/>
          <a:p>
            <a:r>
              <a:rPr lang="ru-RU" sz="2000" dirty="0"/>
              <a:t>Творческий учитель  - </a:t>
            </a:r>
            <a:r>
              <a:rPr lang="ru-RU" sz="2000" dirty="0" smtClean="0"/>
              <a:t>2020</a:t>
            </a:r>
          </a:p>
          <a:p>
            <a:pPr marL="0" indent="0">
              <a:buNone/>
            </a:pPr>
            <a:r>
              <a:rPr lang="ru-RU" sz="2000" dirty="0" smtClean="0"/>
              <a:t>      (Всероссийский </a:t>
            </a:r>
            <a:r>
              <a:rPr lang="ru-RU" sz="2000" dirty="0"/>
              <a:t>педагогический журнал «Современный урок</a:t>
            </a:r>
            <a:r>
              <a:rPr lang="ru-RU" sz="2000" dirty="0" smtClean="0"/>
              <a:t>»)</a:t>
            </a:r>
          </a:p>
          <a:p>
            <a:r>
              <a:rPr lang="ru-RU" sz="2000" dirty="0"/>
              <a:t>Учитель </a:t>
            </a:r>
            <a:r>
              <a:rPr lang="ru-RU" sz="2000" dirty="0" smtClean="0"/>
              <a:t>будущего</a:t>
            </a:r>
          </a:p>
          <a:p>
            <a:pPr marL="0" indent="0">
              <a:buNone/>
            </a:pPr>
            <a:r>
              <a:rPr lang="ru-RU" sz="2000" dirty="0" smtClean="0"/>
              <a:t>      (</a:t>
            </a:r>
            <a:r>
              <a:rPr lang="ru-RU" sz="2000" dirty="0"/>
              <a:t>Платформа «Россия–страна возможностей</a:t>
            </a:r>
            <a:r>
              <a:rPr lang="ru-RU" sz="2000" dirty="0" smtClean="0"/>
              <a:t>»)</a:t>
            </a:r>
          </a:p>
          <a:p>
            <a:r>
              <a:rPr lang="ru-RU" sz="2000" dirty="0"/>
              <a:t>Всероссийский конкурс «ФГОС класс</a:t>
            </a:r>
            <a:r>
              <a:rPr lang="ru-RU" sz="2000" dirty="0" smtClean="0"/>
              <a:t>».</a:t>
            </a:r>
            <a:endParaRPr lang="ru-RU" sz="2000" dirty="0"/>
          </a:p>
          <a:p>
            <a:r>
              <a:rPr lang="ru-RU" sz="2000" dirty="0"/>
              <a:t>Блиц-олимпиада: «Методы обучения русскому языку учащихся в школе</a:t>
            </a:r>
            <a:r>
              <a:rPr lang="ru-RU" sz="2000" dirty="0" smtClean="0"/>
              <a:t>»</a:t>
            </a:r>
          </a:p>
          <a:p>
            <a:r>
              <a:rPr lang="ru-RU" sz="2000" dirty="0" err="1"/>
              <a:t>Челлендж</a:t>
            </a:r>
            <a:r>
              <a:rPr lang="ru-RU" sz="2000" dirty="0"/>
              <a:t>  #«Учу из дома</a:t>
            </a:r>
            <a:r>
              <a:rPr lang="ru-RU" sz="2000" dirty="0" smtClean="0"/>
              <a:t>»</a:t>
            </a:r>
          </a:p>
          <a:p>
            <a:r>
              <a:rPr lang="ru-RU" sz="2000" dirty="0"/>
              <a:t>(ГБУ ДПО </a:t>
            </a:r>
            <a:r>
              <a:rPr lang="ru-RU" sz="2000" dirty="0" smtClean="0"/>
              <a:t>ВЦПМ)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16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b="1" i="1" dirty="0">
                <a:ea typeface="Times New Roman"/>
              </a:rPr>
              <a:t> </a:t>
            </a:r>
            <a:r>
              <a:rPr lang="ru-RU" sz="2000" b="1" i="1" dirty="0">
                <a:solidFill>
                  <a:srgbClr val="007A37"/>
                </a:solidFill>
                <a:ea typeface="Times New Roman"/>
              </a:rPr>
              <a:t>Распространение передового педагогического опыта на муниципальном,  региональном на федеральном  </a:t>
            </a:r>
            <a:r>
              <a:rPr lang="ru-RU" sz="2000" b="1" i="1" dirty="0" smtClean="0">
                <a:solidFill>
                  <a:srgbClr val="007A37"/>
                </a:solidFill>
                <a:ea typeface="Times New Roman"/>
              </a:rPr>
              <a:t>уровнях</a:t>
            </a:r>
            <a:endParaRPr lang="ru-RU" sz="2000" b="1" dirty="0">
              <a:solidFill>
                <a:srgbClr val="007A37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560671"/>
              </p:ext>
            </p:extLst>
          </p:nvPr>
        </p:nvGraphicFramePr>
        <p:xfrm>
          <a:off x="1403648" y="1124744"/>
          <a:ext cx="6077585" cy="1512169"/>
        </p:xfrm>
        <a:graphic>
          <a:graphicData uri="http://schemas.openxmlformats.org/drawingml/2006/table">
            <a:tbl>
              <a:tblPr firstRow="1" firstCol="1" bandRow="1"/>
              <a:tblGrid>
                <a:gridCol w="873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0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3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9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2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Федеральный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4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2018-2019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4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2019-2020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3140968"/>
            <a:ext cx="7848872" cy="373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7A37"/>
                </a:solidFill>
                <a:ea typeface="Times New Roman"/>
                <a:cs typeface="+mj-cs"/>
              </a:rPr>
              <a:t>Научно-педагогические и методические публикации, в том числе размещенные в сети Интернет</a:t>
            </a:r>
            <a:r>
              <a:rPr lang="ru-RU" sz="2000" b="1" i="1" dirty="0" smtClean="0">
                <a:solidFill>
                  <a:srgbClr val="007A37"/>
                </a:solidFill>
                <a:ea typeface="Times New Roman"/>
                <a:cs typeface="+mj-cs"/>
              </a:rPr>
              <a:t>.</a:t>
            </a:r>
            <a:endParaRPr lang="ru-RU" sz="1600" b="1" i="1" dirty="0">
              <a:solidFill>
                <a:srgbClr val="007A37"/>
              </a:solidFill>
              <a:ea typeface="Times New Roman"/>
              <a:cs typeface="+mj-cs"/>
            </a:endParaRPr>
          </a:p>
          <a:p>
            <a:r>
              <a:rPr lang="ru-RU" sz="1600" b="1" i="1" dirty="0" smtClean="0">
                <a:ea typeface="Times New Roman"/>
                <a:cs typeface="+mj-cs"/>
              </a:rPr>
              <a:t>2018-2019 г. Методическая разработка сценария классного этапа   Всероссийского конкурса юных чтецов «Живая классика». </a:t>
            </a:r>
          </a:p>
          <a:p>
            <a:r>
              <a:rPr lang="en-US" sz="1600" b="1" i="1" u="sng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+mj-cs"/>
                <a:hlinkClick r:id="rId2"/>
              </a:rPr>
              <a:t>https://</a:t>
            </a:r>
            <a:r>
              <a:rPr lang="en-US" sz="1600" b="1" i="1" u="sng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+mj-cs"/>
                <a:hlinkClick r:id="rId2"/>
              </a:rPr>
              <a:t>nsportal.ru/shkola/literatura/library/2019/09/01/metodika-provedeniya-klassnogo-etapa-vserossiyskogo-konkursa</a:t>
            </a:r>
            <a:endParaRPr lang="ru-RU" sz="1600" b="1" i="1" u="sng" dirty="0">
              <a:solidFill>
                <a:schemeClr val="accent1">
                  <a:lumMod val="75000"/>
                </a:schemeClr>
              </a:solidFill>
              <a:ea typeface="Times New Roman"/>
              <a:cs typeface="+mj-cs"/>
            </a:endParaRPr>
          </a:p>
          <a:p>
            <a:r>
              <a:rPr lang="ru-RU" sz="1600" b="1" i="1" dirty="0" smtClean="0">
                <a:ea typeface="Times New Roman"/>
                <a:cs typeface="+mj-cs"/>
              </a:rPr>
              <a:t>Статья «</a:t>
            </a:r>
            <a:r>
              <a:rPr lang="ru-RU" sz="1600" b="1" i="1" spc="15" dirty="0" smtClean="0">
                <a:solidFill>
                  <a:srgbClr val="000000"/>
                </a:solidFill>
                <a:ea typeface="Courier New"/>
                <a:cs typeface="Times New Roman"/>
              </a:rPr>
              <a:t>Эстетическое </a:t>
            </a:r>
            <a:r>
              <a:rPr lang="ru-RU" sz="1600" b="1" i="1" spc="15" dirty="0">
                <a:solidFill>
                  <a:srgbClr val="000000"/>
                </a:solidFill>
                <a:ea typeface="Courier New"/>
                <a:cs typeface="Times New Roman"/>
              </a:rPr>
              <a:t>воспитание учащихся на уроках русского </a:t>
            </a:r>
            <a:r>
              <a:rPr lang="ru-RU" sz="1600" b="1" i="1" spc="15" dirty="0" smtClean="0">
                <a:solidFill>
                  <a:srgbClr val="000000"/>
                </a:solidFill>
                <a:ea typeface="Courier New"/>
                <a:cs typeface="Times New Roman"/>
              </a:rPr>
              <a:t>языка»</a:t>
            </a:r>
            <a:r>
              <a:rPr lang="ru-RU" sz="1600" i="1" spc="15" dirty="0" smtClean="0">
                <a:solidFill>
                  <a:srgbClr val="000000"/>
                </a:solidFill>
                <a:ea typeface="Courier New"/>
                <a:cs typeface="Times New Roman"/>
              </a:rPr>
              <a:t>.</a:t>
            </a:r>
          </a:p>
          <a:p>
            <a:r>
              <a:rPr lang="ru-RU" sz="1600" b="1" i="1" dirty="0" smtClean="0">
                <a:ea typeface="Times New Roman"/>
                <a:cs typeface="+mj-cs"/>
              </a:rPr>
              <a:t>2019-2020 г. Статья «Элементы театрализации на уроках литературы, во внеурочной и внеклассной деятельности».</a:t>
            </a:r>
          </a:p>
          <a:p>
            <a:r>
              <a:rPr lang="ru-RU" sz="1600" b="1" i="1" dirty="0" smtClean="0">
                <a:ea typeface="Times New Roman"/>
                <a:cs typeface="+mj-cs"/>
              </a:rPr>
              <a:t>Методическая разработка  «Диалектизмы и особенности местного говора в речи жителей </a:t>
            </a:r>
            <a:r>
              <a:rPr lang="ru-RU" sz="1600" b="1" i="1" dirty="0" err="1" smtClean="0">
                <a:ea typeface="Times New Roman"/>
                <a:cs typeface="+mj-cs"/>
              </a:rPr>
              <a:t>с.Мечётка</a:t>
            </a:r>
            <a:r>
              <a:rPr lang="ru-RU" sz="1600" b="1" i="1" dirty="0" smtClean="0">
                <a:ea typeface="Times New Roman"/>
                <a:cs typeface="+mj-cs"/>
              </a:rPr>
              <a:t>».</a:t>
            </a:r>
          </a:p>
          <a:p>
            <a:r>
              <a:rPr lang="en-US" sz="1600" b="1" i="1" u="sng" dirty="0">
                <a:solidFill>
                  <a:schemeClr val="accent1">
                    <a:lumMod val="75000"/>
                  </a:schemeClr>
                </a:solidFill>
              </a:rPr>
              <a:t>https://infourok.ru/dialektizmi-i-osobennosti-mestnogo-govora-v-rechi-zhiteley-smechyotka-3920144.html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550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3300"/>
      </a:hlink>
      <a:folHlink>
        <a:srgbClr val="FFC9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504</Words>
  <Application>Microsoft Office PowerPoint</Application>
  <PresentationFormat>Экран (4:3)</PresentationFormat>
  <Paragraphs>110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Georgia</vt:lpstr>
      <vt:lpstr>Courier New</vt:lpstr>
      <vt:lpstr>Matilda</vt:lpstr>
      <vt:lpstr>Times New Roman</vt:lpstr>
      <vt:lpstr>Symbol</vt:lpstr>
      <vt:lpstr>Calibri</vt:lpstr>
      <vt:lpstr>Тема Office</vt:lpstr>
      <vt:lpstr>Публичная презентация общественности  и профессиональному сообществу результатов педагогической деятельности учителя русского языка и литературы Новиковой Ольги Ивановны</vt:lpstr>
      <vt:lpstr>Наличие  собственной методической разработки по преподаваемому предмету, имеющей   положительное заключение по итогам апробации в профессиональном сообществе </vt:lpstr>
      <vt:lpstr>Результаты учебных достижений обучающихся за последние 3 года</vt:lpstr>
      <vt:lpstr>   Число победителей и призеров  среди учащихся Новиковой О.И. в мероприятиях различных уровней     </vt:lpstr>
      <vt:lpstr>Создание учителем условий для адресной работы с различными     категориями обучающихся</vt:lpstr>
      <vt:lpstr>Презентация PowerPoint</vt:lpstr>
      <vt:lpstr> Распространение передового педагогического опыта на муниципальном,  региональном на федеральном  уровнях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Ранько</dc:creator>
  <cp:lastModifiedBy>User</cp:lastModifiedBy>
  <cp:revision>104</cp:revision>
  <dcterms:created xsi:type="dcterms:W3CDTF">2019-08-10T19:30:32Z</dcterms:created>
  <dcterms:modified xsi:type="dcterms:W3CDTF">2021-04-28T18:46:20Z</dcterms:modified>
</cp:coreProperties>
</file>