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7" r:id="rId4"/>
    <p:sldId id="268" r:id="rId5"/>
    <p:sldId id="269" r:id="rId6"/>
    <p:sldId id="295" r:id="rId7"/>
    <p:sldId id="284" r:id="rId8"/>
    <p:sldId id="285" r:id="rId9"/>
    <p:sldId id="286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8" r:id="rId23"/>
    <p:sldId id="289" r:id="rId24"/>
    <p:sldId id="283" r:id="rId25"/>
    <p:sldId id="287" r:id="rId26"/>
    <p:sldId id="290" r:id="rId27"/>
    <p:sldId id="291" r:id="rId28"/>
    <p:sldId id="292" r:id="rId29"/>
    <p:sldId id="293" r:id="rId30"/>
    <p:sldId id="29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0000"/>
    <a:srgbClr val="7A5E9C"/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94" d="100"/>
          <a:sy n="94" d="100"/>
        </p:scale>
        <p:origin x="-68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68024" y="4989236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© Н.Н.Ф</a:t>
            </a:r>
            <a:r>
              <a:rPr lang="ru-RU" sz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1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solidFill>
            <a:srgbClr val="FF7C80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004.radikal.ru/i206/1104/46/67c84dab6e2e.gif" TargetMode="External"/><Relationship Id="rId2" Type="http://schemas.openxmlformats.org/officeDocument/2006/relationships/hyperlink" Target="http://get-tune.net/?a=music&amp;q=%F1%E2%EE%FF+%E8%E3%F0%E0+%E7%E0%F1%F2%E0%E2%EA%E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tsepty-s-foto.ru/uploads/taginator/Jul-2013/kot-v-meshke-foto.jpg" TargetMode="External"/><Relationship Id="rId4" Type="http://schemas.openxmlformats.org/officeDocument/2006/relationships/hyperlink" Target="http://ipadmania.org/wp-content/uploads/svoyaig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14362"/>
            <a:ext cx="7215238" cy="315410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Методические материалы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 итогам </a:t>
            </a:r>
            <a:r>
              <a:rPr lang="ru-RU" sz="1800" b="1" dirty="0" smtClean="0">
                <a:solidFill>
                  <a:srgbClr val="002060"/>
                </a:solidFill>
              </a:rPr>
              <a:t>муниципального семинара</a:t>
            </a:r>
            <a:r>
              <a:rPr lang="ru-RU" sz="1800" dirty="0" smtClean="0">
                <a:solidFill>
                  <a:srgbClr val="002060"/>
                </a:solidFill>
              </a:rPr>
              <a:t> на тему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«Интеграция урочной и внеурочной деятельности</a:t>
            </a:r>
            <a:r>
              <a:rPr lang="ru-RU" sz="3100" dirty="0" smtClean="0">
                <a:solidFill>
                  <a:srgbClr val="002060"/>
                </a:solidFill>
              </a:rPr>
              <a:t>, </a:t>
            </a:r>
            <a:r>
              <a:rPr lang="ru-RU" sz="3100" dirty="0" smtClean="0">
                <a:solidFill>
                  <a:srgbClr val="002060"/>
                </a:solidFill>
              </a:rPr>
              <a:t>как средство формирования ключевых компетенций учащихся, в условиях реализации ФГОС</a:t>
            </a:r>
            <a:r>
              <a:rPr lang="ru-RU" sz="3100" dirty="0" smtClean="0">
                <a:solidFill>
                  <a:srgbClr val="002060"/>
                </a:solidFill>
              </a:rPr>
              <a:t>»</a:t>
            </a:r>
            <a:endParaRPr lang="ru-RU" sz="6000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3929072"/>
            <a:ext cx="3921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Место и дата проведения: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с. Чесменка</a:t>
            </a:r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МКОУ Чесменская СОШ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12 апреля 2019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0"/>
            <a:ext cx="6264696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Отдел образования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администрации Бобровского муниципального района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Воронежской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15266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немецкому языку: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постановка на немецком языке «Три бабочки» 4 класс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Петрова О.Н.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1000114"/>
            <a:ext cx="7848872" cy="1785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учащихся, формирование готовности к коммуникации,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к изучению немецкого языка и литературы,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диалогической речи,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умения работать в коллективе,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доступными образцами фольклора Германии,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младшего школьного возраста к культуре страны изучаемого языка.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071816"/>
            <a:ext cx="4071934" cy="157163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приемы, используемые на занятии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коммуникативные (диалогическая речь);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(самостоятельная работа учащихся),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стимулирования учебно-познавательной деятельности.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071816"/>
            <a:ext cx="3786182" cy="157163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технологии: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Игровая;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творческой деятельности 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коммуникативного обучения иноязычной культуре;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в сотрудничестве, групповая работа.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идеи и подход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857238"/>
            <a:ext cx="6786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подготовке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демонстрации театральной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постановки на немецком языке мною были использованы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театральной педагогики, которые воздействуют на эмоционально-чувственную сферу четвероклассников, что приводит к получению высоких результатов в области развития у детей 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муникативности, их адаптации к учебному процессу, формированию личностных УУД. </a:t>
            </a:r>
          </a:p>
          <a:p>
            <a:pPr indent="4500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Театральная педагогика позволяет сделать обучение действенным, эффективным, а моё общение с учениками живым. Одной из моих задач было развитие навыков диалогической речи на иностранном языке. Иностранный язык – это, прежде всего, средство общения, а театрализация позволяет ученику справиться со своими языковыми и психологическими барьерами. Тематика постановки настраивает учащихся на доброжелательный лад, в том числе и к предмету: дети знакомятся с новой лексикой, запоминают интересные реплики, тем самым пополняя словарный запас, совершенствуют интонацию и звуковую культуру речи.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развития, наблюдения и выводы</a:t>
            </a:r>
          </a:p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2976" y="771550"/>
            <a:ext cx="6929486" cy="334530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342900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своей работе я активно использую метод театрализации, так как считаю его одним из главных способов развития интереса учащихся к предмету. </a:t>
            </a:r>
          </a:p>
          <a:p>
            <a:pPr lvl="0" indent="342900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разных этапах обучения иностранному языку тематика театральных постановок меняется от простого к сложному. Соответственно, в начальной школе целесообразнее всего использовать сказки.    </a:t>
            </a:r>
          </a:p>
          <a:p>
            <a:pPr lvl="0" indent="342900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легко вживаются в роль сказочных героев, животных. Они с удовольствием готовят костюмы, посещают репетиции. </a:t>
            </a:r>
          </a:p>
          <a:p>
            <a:pPr lvl="0" indent="342900" algn="just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класса представили  немецкую народную сказку «Три бабочки».  В постановке участвовали дети с разным уровнем знаний языка, и для каждого была индивидуально подобрана роль. Дети успешно выступили перед публикой.    </a:t>
            </a:r>
          </a:p>
          <a:p>
            <a:pPr lvl="0" indent="342900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считаю важным, что учащиеся сами получили удовольствие от участия в постановке У них есть желание двигаться дальше в этом направлении.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клуба внеурочной деятельности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МикроЛаб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5-6 классы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Ершова А.Л.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915566"/>
            <a:ext cx="7848872" cy="17276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формирование и поддержка интереса к химии,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знаний и умений, необходимых в повседневной жизни для безопасного обращения с веществами, используемыми в быту,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самовоспитание и саморазвитие,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химическими явлениями и свойствами знакомой всем пищевой соды как химического вещества.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214692"/>
            <a:ext cx="4071966" cy="1285884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приемы, используемые на занятии: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восприятия 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практические (эксперименты);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коммуникативные (беседа, и  ролевая игра);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(самостоятельная работа учащихся)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3214692"/>
            <a:ext cx="3500462" cy="1285884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Игровая;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творческой деятельности ;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исследовательской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85735"/>
            <a:ext cx="68836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занятия учащиеся показали: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термины «вещество», «химические явления»,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химической посуды и простейшего химического оборудования,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знание правил техники безопасности при работе с химическими веществами,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умение определять признаки химических реакций,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умения и навыки при проведении химического эксперимента,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наблюдение за химическим явлением.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928940"/>
            <a:ext cx="6429420" cy="1928826"/>
          </a:xfrm>
          <a:prstGeom prst="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клуба учащиеся осваивают групповые формы деятельности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теоретических сведений;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практической работы, выполнении творческих, исследовательских заданий;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отчётов и выводов по своей работе.</a:t>
            </a: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4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о занятиях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МикроЛаб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00100" y="714362"/>
            <a:ext cx="7358114" cy="394505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занятия позволяют занимательно и ненавязчиво внедрить в сознание учащихся представления о возможностях химии,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доступности и значимости для них. Занятия ориентированы на знакомство с веществами, которые стоят дома на полках в кухне, и объяснение химических явлений, часто встречающихся в быту.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«Эта удивительная сода» - один из вариантов знакомства с миром химических веществ на нашей кухне.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проходило в игровой форме с выполнением практической работы, где учащиеся показали свои умения пользоваться лабораторной посудой, оборудованием и веществами, при этом соблюдая правила техники безопасности. 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Расширению кругозора школьников способствует использование методов познания природы: наблюдение физических и химических явлений, простейший химический эксперимент.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4608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данного занятия  заключается в развитии интереса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направлению образования и повышению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общеинтеллекуального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уровня обучающихся 5-6  классов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клуба внеурочной деятельности «Цифровая мастерская» 2-6 классы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Кулешова А.А.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915566"/>
            <a:ext cx="8318728" cy="410445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развитие рефлексивных умений (умение осмыслить задачу, для решения которой недостаточно знаний, умение отвечать на вопрос: чему нужно научиться, чтобы эффективно решить задачу?);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формирование исследовательских навыков (умение самостоятельно найти недостающую информацию,  умение изобретать  способ действия, привлекая знания из различных областей, умение находить несколько вариантов решения проблемы, умение устанавливать причинно-следственные связи, умение выдвигать гипотезы,, умение самостоятельно генерировать идеи);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интеграция теоретических знаний и практических умений, коммуникативных и презентационных навыков учащихся, посредством ИКТ.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143254"/>
            <a:ext cx="2571768" cy="157163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проектов,</a:t>
            </a: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презентационных технологий,  </a:t>
            </a: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исследовательский метод.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3143254"/>
            <a:ext cx="2571768" cy="157163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коммуникативно-направ-ленная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групповая 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индиви-дуальная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работа;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3143254"/>
            <a:ext cx="2714644" cy="157163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технологии:</a:t>
            </a:r>
          </a:p>
          <a:p>
            <a:pPr lvl="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мультимедиа; 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ИКТ;  </a:t>
            </a:r>
          </a:p>
          <a:p>
            <a:pPr lvl="0">
              <a:buFontTx/>
              <a:buChar char="-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сотрудничества; </a:t>
            </a:r>
          </a:p>
          <a:p>
            <a:pPr lvl="0">
              <a:buFontTx/>
              <a:buChar char="-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технологии.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идеи «Цифровой мастерской»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2685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ориентировано на применение имеющихся практических навыков работы на компьютере (создание файла фильма) в рамках определенной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проведении занятий внеурочной деятельности из раздела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технологии» наиболее результативной, на мой взгляд, является проектная технология. Практические творческие задания требуют от учащихся совместного применения теоретических знаний и практических умений.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использования учащимися метода презентационных,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технологий происходит процесс интеграции курса информатики с другими предметами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связи).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50000"/>
              </a:lnSpc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занятия учащиеся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показали: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терминологией;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основных разделов диалогового окна программы;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видеомонтажа в программе;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умение работы с видеоэффектами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видеопереходами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умение сохранения готового файла с фильмом;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демонстрировать и презентовать полученный результат публике.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4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работы «Цифровой мастерской»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14414" y="714362"/>
            <a:ext cx="6715172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46088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проведении занятий внеурочной деятельности, связанных с информатикой и ИКТ,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высоких результатов позволяет достичь работа над учебным проектом.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алгоритмов достижения конечной цели и дальнейшая практическая реализация проекта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исследовательскую деятельность ученика.  Такая работа имеет высокую научно-практическую значимость. </a:t>
            </a:r>
          </a:p>
          <a:p>
            <a:pPr indent="446088" algn="just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 внедряю в практику работы технологию проектного обучения. Это подталкивает учащихся к самостоятельному поиску и использованию полученной информации.</a:t>
            </a:r>
          </a:p>
          <a:p>
            <a:pPr indent="446088"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Многие работы учащихся сопровождаются наглядными материалами, которые могут быть использованы учителем и учеником в процессе обучения. 		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3500444"/>
            <a:ext cx="3500462" cy="1428742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«Теория без практики мертва и бесплодна, практика без теории невозможна и пагубна. </a:t>
            </a:r>
            <a:b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теории нужны знания, для практики, сверх того, и умения».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М.В. Ломоносов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клуба внеурочной деятельности «Лицедеи» 5-7 классы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Дорогою дружбы, добра и милосердия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Манякина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8596" y="1059582"/>
            <a:ext cx="8429684" cy="3939902"/>
          </a:xfrm>
          <a:prstGeom prst="rect">
            <a:avLst/>
          </a:prstGeom>
        </p:spPr>
        <p:txBody>
          <a:bodyPr/>
          <a:lstStyle/>
          <a:p>
            <a:pPr indent="446088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Занятие ориентировано на полноценное эстетическое, культурно-просветительское воспитание ребенка, раскрытие его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творческих способностей в рамках разновозрастной группы,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учащихся навыкам актерского мастерства.</a:t>
            </a:r>
          </a:p>
          <a:p>
            <a:pPr algn="ctr"/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речевой культуры школьников;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у школьников нравственных чувств и мотивации к совершению добрых поступков;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языковой компетенции школьников.</a:t>
            </a:r>
          </a:p>
          <a:p>
            <a:pPr indent="45000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представление детей о доброте, отзывчивости;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представление о нормах этического поведения  в отношениях с людьми;  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внимательного отношения к окружающим,  мотивация на выполнение добрых поступков;</a:t>
            </a:r>
          </a:p>
          <a:p>
            <a:pPr indent="450000" algn="just">
              <a:buFont typeface="Wingdings" pitchFamily="2" charset="2"/>
              <a:buChar char="ü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корригирование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развитие психических процессов и операций мышления.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643320"/>
            <a:ext cx="3214710" cy="1142990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импровизация;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комбинированные методы.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643320"/>
            <a:ext cx="3429024" cy="1142990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технологии: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технология;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творческой деятельности и сотрудничества.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34"/>
            <a:ext cx="757242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smtClean="0">
                <a:solidFill>
                  <a:srgbClr val="002060"/>
                </a:solidFill>
              </a:rPr>
              <a:t>семинаре были представлены: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Фрагмент занятия учебного курса «Библия в зеркале культуры»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indent="36000" algn="just"/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Светлана Фёдоровна – учитель истории и обществознания, ВКК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Театральная постановка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немецком языке «Три бабочки»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indent="360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Петрова Оксана Николаевна – учитель немецкого языка,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Фрагмент коррекционного занятия с элементами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«Любопытный котенок»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класс </a:t>
            </a:r>
          </a:p>
          <a:p>
            <a:pPr indent="360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Солдатова Наталия Филипповна – учитель начальных классов,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 (педагог-психолог, учитель-логопед)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"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Фрагмент занятия клуба внеурочной деятельности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МикроЛаб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5-6 классы</a:t>
            </a:r>
          </a:p>
          <a:p>
            <a:pPr indent="360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Ершова Анна Леонидовна – учитель химии и биологии,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pPr indent="36000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Фрагмент занятия клуба внеурочной деятельности «Цифровая мастерская»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3-6 классы</a:t>
            </a:r>
          </a:p>
          <a:p>
            <a:pPr indent="360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Кулешова Анна Александровна – учитель информатики,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pPr indent="36000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Фрагмент занятия клуба внеурочной деятельности «Лицедеи»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5-7 классы</a:t>
            </a:r>
          </a:p>
          <a:p>
            <a:pPr indent="36000" algn="just"/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Манякина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Ирина Викторовна – учитель русского языка и литературы,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pPr indent="36000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Демонстрация работы школьного туристического клуба «Эверест»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Туризм – это круто!»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Самодуров Николай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Иванович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иректор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школы, учитель ОБЖ,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15266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857238"/>
            <a:ext cx="7000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учитель русского языка и литературы я стремлюсь совершенствовать речевую культуру современного школьника, в том числе посредством внеурочной театральной  деятельности. 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Детям нравится выступать на сцене, показывать себя в разных образах, пополнять литературный опыт посредством инсценировок и спектаклей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Знания, полученные способом театральной деятельности, приносят большую пользу при оценке качественных знаний обучающихся: улучшается успеваемость,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уверенность в общении, повышаются знания по литературе, истории и другим гуманитарным предметам.</a:t>
            </a:r>
          </a:p>
          <a:p>
            <a:pPr indent="446088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Используемые мной приемы направлены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совершенствование художественного восприятия действительности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затрагивают психологические, этические и эстетические аспекты творчества в целом. </a:t>
            </a: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Дорогою дружбы, добра и милосердия» играет важную роль для реализации языковой компетенции школьников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548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идеи работы клуба «Лицедеи»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3478"/>
            <a:ext cx="7101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развития, наблюдения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28728" y="1071552"/>
            <a:ext cx="6456210" cy="328614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Планируя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занятия,  я формулирую цели и задачи, опираясь на «три правды»  В.И. Немировича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Данченко: содержание, современность, коллектив. Система Станиславского помогает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ученикам сознательно работать с подсознательными творческими процессами, а мне помогает добиться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взаимопонимания со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школьниками. Театральная педагогика позволяет в развитии учеников достичь оптимального сочетания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рационального и чувственного, логического и эмоционального,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таким образом сформировать здоровую коммуникативную культуру.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методов и приемов театральной педагогики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работе клуба «Лицедеи» способствует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учащихся таких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качеств, как артистичность, экспрессивность, свобода мысли и действия, творческое самочувствие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способность к импровизации,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также совершенствует речевую культуру школьников.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4285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Демонстрация работы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школьного туристического клуба «Эверест»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Самодуров Н.И.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071552"/>
            <a:ext cx="7215238" cy="3214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46088" algn="just"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Члены школьного туристического клуба «Эверест» рассказали об организованной в школе туристической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работе и продемонстрировали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технические навыки водного и пешеходного туризма.</a:t>
            </a:r>
          </a:p>
          <a:p>
            <a:pPr lvl="0" indent="446088" algn="just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мероприятия: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одновременно три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членов школьного туристического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клуба демонстрировали следующую работу: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6088"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выполняла вязку туристических узлов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определяла,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какой группе узлы относятся;</a:t>
            </a:r>
          </a:p>
          <a:p>
            <a:pPr lvl="0" indent="446088"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вторая группа производила обвязку одного из учащихся страховочной туристической системой с дополнительным снаряжением по заданию, 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бухтование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страховочной туристической верёвки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тремя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способами;</a:t>
            </a:r>
          </a:p>
          <a:p>
            <a:pPr lvl="0" indent="446088"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третья группа выполняла сборку байдарки «Таймень-2» на время;</a:t>
            </a:r>
          </a:p>
          <a:p>
            <a:pPr lvl="0" indent="446088" algn="just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Использованное оборудование и снаряжение: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6088" algn="just">
              <a:defRPr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проектор, экран, туристическое оборудование и снаряжение: байдарка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«Таймень-2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туристические системы со страховочными «усами»,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жумар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карабины, восьмёрка, туристические рюкзаки, верёвки для вязки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туристичесих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узлов, таблички с указанием туристических узлов.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5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демонстрации работы школьного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туристического клуба «Эверест»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55526"/>
            <a:ext cx="860619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4460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2928940"/>
            <a:ext cx="3857652" cy="192882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>
              <a:spcBef>
                <a:spcPct val="20000"/>
              </a:spcBef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демонстрации: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фотоматериалов на экране</a:t>
            </a:r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познавательная игра, обучающий контроль,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частично поисковый,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исследовательский подход</a:t>
            </a:r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 о работе клуба «Эверест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демонстрация практических туристических навыков членами школьного туристического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57224" y="357172"/>
            <a:ext cx="7286676" cy="2571768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активизация интереса к занятиям пешеходным и водным спортивным туризмом как активной, познавательной, оздоровительной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распространение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опыта работы клуба «Эверест» на территории Бобровского муниципального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межпредметных связей с географией, окружающим миром, физической культурой, ОБЖ;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трансляция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знаний, умений и навыков технических элементов спортивного туризма (вязка туристических узлов, обвязка страховочной системой, сборка байдарки «Таймень-2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представления о правилах поведения на природе, во время походов, прогулок, экскурсий.</a:t>
            </a:r>
          </a:p>
          <a:p>
            <a:pPr indent="450000" algn="just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2928940"/>
            <a:ext cx="3643338" cy="1857388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аботе туристического клуба</a:t>
            </a:r>
          </a:p>
          <a:p>
            <a:pPr lvl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исследовать родной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</a:p>
          <a:p>
            <a:pPr lvl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положительный эффект на здоровье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учеников</a:t>
            </a:r>
          </a:p>
          <a:p>
            <a:pPr lvl="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систематизировать и использовать на практике знания, получаемые из курсов различных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 (ОБЖ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физкультура,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Общие итоги муниципального семинара</a:t>
            </a:r>
            <a:endParaRPr lang="ru-RU" dirty="0" smtClean="0"/>
          </a:p>
          <a:p>
            <a:pPr marL="342900" indent="-342900" algn="just"/>
            <a:r>
              <a:rPr lang="ru-RU" dirty="0" smtClean="0"/>
              <a:t>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Урочная и внеурочная деятельность учащихся в учебно-воспитательном процессе взаимосвязаны и взаимозависимы. Учебный план и план внеурочной деятельности позволяет педагогам и учащимся успешно интегрировать различные виды и формы нормативных и самодеятельных занятий, изобретаемых участниками педагогического процесса (как в содружестве, так и индивидуально). 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Учебный план, план внеурочной деятельности и дополнительное образование МКОУ Чесменская СОШ предусматривает взаимосвязь и преемственность общего и дополнительного образования как механизма обеспечения полноты и цельности образования.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В рамках обмена опытом и образовательными практиками программой нашего семинара было спланировано проведение  разноплановых занятий урочной и внеурочной  деятельности. 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Открытые занятия, показанные на семинаре, охватили разновозрастную категорию обучающихся (2-8 класс) и продемонстрировали  модель интеграции урочной и внеурочной деятельности школы.</a:t>
            </a:r>
            <a:r>
              <a:rPr lang="ru-RU" sz="1400" dirty="0" smtClean="0"/>
              <a:t> </a:t>
            </a:r>
          </a:p>
          <a:p>
            <a:pPr marL="342900" indent="-342900" algn="just"/>
            <a:r>
              <a:rPr lang="ru-RU" sz="1400" dirty="0" smtClean="0"/>
              <a:t>         </a:t>
            </a:r>
            <a:endParaRPr lang="ru-RU" sz="1400" dirty="0" smtClean="0"/>
          </a:p>
          <a:p>
            <a:pPr marL="342900" indent="-342900" algn="just"/>
            <a:r>
              <a:rPr lang="ru-RU" sz="1400" dirty="0" smtClean="0">
                <a:latin typeface="Bahnschrift" pitchFamily="34" charset="0"/>
              </a:rPr>
              <a:t>Модель </a:t>
            </a:r>
            <a:r>
              <a:rPr lang="ru-RU" sz="1400" dirty="0" smtClean="0">
                <a:latin typeface="Bahnschrift" pitchFamily="34" charset="0"/>
              </a:rPr>
              <a:t>интеграции  в нашей школе  отражена в </a:t>
            </a:r>
            <a:r>
              <a:rPr lang="ru-RU" sz="1400" dirty="0" smtClean="0">
                <a:latin typeface="Bahnschrift" pitchFamily="34" charset="0"/>
              </a:rPr>
              <a:t>таблицах:</a:t>
            </a:r>
            <a:endParaRPr lang="ru-RU" sz="1400" u="sng" dirty="0" smtClean="0">
              <a:latin typeface="Bahnschrift" pitchFamily="34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3571882"/>
          <a:ext cx="7776864" cy="1337312"/>
        </p:xfrm>
        <a:graphic>
          <a:graphicData uri="http://schemas.openxmlformats.org/drawingml/2006/table">
            <a:tbl>
              <a:tblPr/>
              <a:tblGrid>
                <a:gridCol w="2520280"/>
                <a:gridCol w="5256584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Обязательная часть учебного плана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История России,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география, ОБЖ, физическая культура, окружающий 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«Историческое краеведение Воронежской области»,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Основы туризма и краеведения», «Юные картографы»,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Азбука Воронежского края, Школа музейных наук,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Истоки, Подвижные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спортивные игры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Туристический клуб «Эверест»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5115266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364332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урочной и внеурочной деятельности способствует установлению смысловых межпредметных связей и формированию представления о школьной программе как системе взаимосвязанных предметов, одновременно помогая классифицировать спонтанно полученную информацию по различным областям знаний. </a:t>
            </a:r>
          </a:p>
          <a:p>
            <a:pPr indent="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материалы по итогам семинара отражают используемые педагогические технологии, методики и приемы для развития творческих способностей обучающихся и их вовлечения в урочную и внеурочную деятельность.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51469"/>
          <a:ext cx="7143800" cy="841248"/>
        </p:xfrm>
        <a:graphic>
          <a:graphicData uri="http://schemas.openxmlformats.org/drawingml/2006/table">
            <a:tbl>
              <a:tblPr/>
              <a:tblGrid>
                <a:gridCol w="2651307"/>
                <a:gridCol w="4492493"/>
              </a:tblGrid>
              <a:tr h="158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Обязательная часть учебного плана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ОРКСЭ (ОПК), ОДНКНР (ОРКНР)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«Библия в зеркале культуры», «Уроки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добротолюбия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Духовный родничок,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Истоки, Бюро добрых услуг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928676"/>
          <a:ext cx="7215238" cy="841248"/>
        </p:xfrm>
        <a:graphic>
          <a:graphicData uri="http://schemas.openxmlformats.org/drawingml/2006/table">
            <a:tbl>
              <a:tblPr/>
              <a:tblGrid>
                <a:gridCol w="2623723"/>
                <a:gridCol w="4591515"/>
              </a:tblGrid>
              <a:tr h="20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Обязательная часть учебного плана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«Текстовый редактор», «Программирование со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Scratch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», «Образовательная робототехника», «Роботостроение»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Инфознайка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Цифровая мастерская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56" y="1779662"/>
          <a:ext cx="7286644" cy="1051560"/>
        </p:xfrm>
        <a:graphic>
          <a:graphicData uri="http://schemas.openxmlformats.org/drawingml/2006/table">
            <a:tbl>
              <a:tblPr/>
              <a:tblGrid>
                <a:gridCol w="2563483"/>
                <a:gridCol w="47231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Обязательная часть учебного плана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Биология,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химия, окружающий мир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«Экология человека. Культура здоровья», «Зеленая лаборатория»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МикроЛаб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Химия и Я, Разговор о правильном питании, Мир здоровья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2786064"/>
          <a:ext cx="7929618" cy="841248"/>
        </p:xfrm>
        <a:graphic>
          <a:graphicData uri="http://schemas.openxmlformats.org/drawingml/2006/table">
            <a:tbl>
              <a:tblPr/>
              <a:tblGrid>
                <a:gridCol w="2566231"/>
                <a:gridCol w="53633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Обязательная часть учебного плана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язык, литература, иностранный язык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«Путешествие по Германии», «Развиваем дар слова», «Увлекательное чтение», «Волшебный мир сказок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«Чтение с увлечением», «Тайны русского языка»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«Лицедеи»,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Полиглотики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«Секреты русской орфографии»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5115266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88024" y="2859782"/>
            <a:ext cx="345638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_40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27584" y="2859782"/>
            <a:ext cx="336500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_402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483518"/>
            <a:ext cx="3528392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IMG_399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827584" y="483518"/>
            <a:ext cx="3384376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63888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ФОТООТЧЕТ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1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2733768"/>
            <a:ext cx="3322712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40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465516"/>
            <a:ext cx="3240360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IMG_404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4008" y="2733768"/>
            <a:ext cx="3168352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IMG_399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187624" y="465516"/>
            <a:ext cx="3178696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1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9632" y="385763"/>
            <a:ext cx="3198068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IMG_408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16016" y="2679762"/>
            <a:ext cx="3240360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8" name="Рисунок 7" descr="IMG_404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411510"/>
            <a:ext cx="3240360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9" name="Рисунок 8" descr="IMG_398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31640" y="2679762"/>
            <a:ext cx="3178696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100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3608" y="385763"/>
            <a:ext cx="3414092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408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385763"/>
            <a:ext cx="334208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IMG_405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115616" y="2700338"/>
            <a:ext cx="334208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IMG_405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2700338"/>
            <a:ext cx="334208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1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987574"/>
            <a:ext cx="8784976" cy="40324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 и задачи занятия: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активизация интереса к изучаемому предмету, актуализация межпредметных связей с историей, обществознанием, литературой, искусством, МХК, окружающим миром, ОРКСЭ (ОПК), ОДНКНР.    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систематизация, расширение знаний об основах традиционной религии, её роли в развитии культуры и истории России; понимание значения нравственности, веры и религии в жизни человека, семьи и общества.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расширение знаний об основных нормах морали, нравственных, духовных идеалов, хранимых в культурных традициях народов России, готовность на их основе к сознательному самоограничению в поступках, поведении.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 осознанного, уважительного и доброжелательного отношения к своей истории, культуре, религии, традициям.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мышления, памяти, речи,  умения работать с различными источниками.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интериоризация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ценности продуктивной организации совместной деятельности, самореализации в группе и организации, ценности «другого» как равноправного партнера.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компетенций анализа, проектирования, организации деятельности, рефлексии изменений.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в общении и сотрудничестве со сверстниками, детьми старшего и младшего возраста, взрослыми в процессе подготовки и проведения мероприятия.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освоение компетентностей в сфере организаторской деятельности.</a:t>
            </a:r>
          </a:p>
          <a:p>
            <a:pPr lvl="0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347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«Библия в зеркале культуре» 6-7 классы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интеллектуальная игра «Своя игра»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С.Ф.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0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9632" y="2733768"/>
            <a:ext cx="3250704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_398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7624" y="411510"/>
            <a:ext cx="3322712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IMG_408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465516"/>
            <a:ext cx="3240360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IMG_398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716016" y="2733768"/>
            <a:ext cx="3240360" cy="2057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1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757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Методы обучения: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познавательная игра, обучающий контроль,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частично поисковый, исследовательский.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Педтехнологии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сотрудничество,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ИКТ, игровые, проблемно-поисковые, развивающее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саморазвивающее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обучение.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Предназначение –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полученных знаний на уроках по данному предмету или как внеклассное мероприятие.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 использования –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проецирование на экран при фронтальной работе с классом в группах или несколькими учащимися, в рамках внеклассного мероприятия  - с командами - классами, группами как одновозрастными, так и разновозрастными.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Оборудование –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экран, компьютер.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 -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аудиоряды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заимствованы с сайта  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GetTune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запросу «Своя игра»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Звезда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Фон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Кот в мешке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шаблона игры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Салиш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С.С. 2014 год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3478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«Библия в зеркале культуре» 6-7 классы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интеллектуальной игры «Своя игра»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С.Ф.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00100" y="357172"/>
            <a:ext cx="7072362" cy="4286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МЕХАНИКА обучающей игры «Своя игра»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 в игре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выбор 3 капитанов, деление классов на группы по желанию, совместный выбор тем и категорий, индивидуальная и командная подготовка к игре.</a:t>
            </a:r>
          </a:p>
          <a:p>
            <a:pPr algn="just"/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Порядок игры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слайде 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игровое поле, где обозначены темы (категории) и стоимость вопроса. Цена вопроса зависит от сложности.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Ученик выбирает тему и стоимость вопроса, например, «Книга книг» 50.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Учитель нажимает выбранную цифру 50 в категории «Книга книг», тем самым переходит на слайд с вопросом, стоимость которого 50 баллов. На слайде вопрос, а внизу в рамке – слово «ответ». После полученного ответа проверяем его. Щелкнув мышкой на рамку «ответ», видим правильный вариант ответа. 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неверном ответе ход переходит к другому игроку.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нажатии на «макет 2 слайда» в левом углу мы обратно перенесемся на игровое поле.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выпадении «Кота в мешке» вопрос переадресовывают любому игроку.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00364" y="1785932"/>
            <a:ext cx="2143140" cy="1500198"/>
          </a:xfrm>
          <a:prstGeom prst="ellipse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Обучающая игра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«Своя игра»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428610"/>
            <a:ext cx="4214842" cy="1000132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активизирует интерес к изучаемому предмету, к истории Отечества, к истории Русской Православной церкви, к обществознанию, литературе, искусству, МХК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3571882"/>
            <a:ext cx="3571900" cy="857256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активизирует участие детей в мероприятиях различного уровня духовно-нравственного направления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071684"/>
            <a:ext cx="2286016" cy="714380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интегрирует урочную и внеурочную деятельности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2000246"/>
            <a:ext cx="2428892" cy="642942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развивает ключевые УУД обучающихся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3786196"/>
            <a:ext cx="2928958" cy="571504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формирует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подход у учеников</a:t>
            </a:r>
            <a:endParaRPr lang="ru-RU" sz="1400" dirty="0"/>
          </a:p>
        </p:txBody>
      </p:sp>
      <p:cxnSp>
        <p:nvCxnSpPr>
          <p:cNvPr id="10" name="Прямая со стрелкой 9"/>
          <p:cNvCxnSpPr>
            <a:stCxn id="3" idx="0"/>
            <a:endCxn id="4" idx="2"/>
          </p:cNvCxnSpPr>
          <p:nvPr/>
        </p:nvCxnSpPr>
        <p:spPr>
          <a:xfrm rot="16200000" flipV="1">
            <a:off x="3625447" y="1339444"/>
            <a:ext cx="357190" cy="53578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6"/>
            <a:endCxn id="7" idx="1"/>
          </p:cNvCxnSpPr>
          <p:nvPr/>
        </p:nvCxnSpPr>
        <p:spPr>
          <a:xfrm flipV="1">
            <a:off x="5143504" y="2321717"/>
            <a:ext cx="500066" cy="21431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5"/>
            <a:endCxn id="5" idx="0"/>
          </p:cNvCxnSpPr>
          <p:nvPr/>
        </p:nvCxnSpPr>
        <p:spPr>
          <a:xfrm rot="16200000" flipH="1">
            <a:off x="5519669" y="2376410"/>
            <a:ext cx="505451" cy="188549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6" idx="3"/>
          </p:cNvCxnSpPr>
          <p:nvPr/>
        </p:nvCxnSpPr>
        <p:spPr>
          <a:xfrm rot="10800000">
            <a:off x="2714612" y="2428875"/>
            <a:ext cx="285752" cy="1071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4"/>
            <a:endCxn id="8" idx="0"/>
          </p:cNvCxnSpPr>
          <p:nvPr/>
        </p:nvCxnSpPr>
        <p:spPr>
          <a:xfrm rot="5400000">
            <a:off x="3196819" y="2911081"/>
            <a:ext cx="500066" cy="125016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487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психомоторных и сенсорных процессов для учащихся с умеренной умственной отсталостью,  2 класс  (вариант 2) – обучение на дому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«Коррекционное занятие с элементами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«Любопытный котенок»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Солдатова Н.Ф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347615"/>
            <a:ext cx="7056784" cy="1795639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осуществляемой мной коррекционно-развивающей работе с детьми с умеренной умственной отсталостью значительное место занимает психолого-педагогическая коррекция средствами искусства, которое помогает им увидеть, услышать, приобрести необходимые сведения об окружающем мире. В системе коррекции личности детей с ограниченными возможностями здоровья важной,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мой взгляд,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работа по развитию эмоционально-волевой и познавательной сферы ребенка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своей работе с такими детьми активно использую метод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считая его наиболее доступным, действенным и продуктивным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3286130"/>
            <a:ext cx="6429420" cy="1714494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эмоционально-волевой и коммуникативной сферы детей, имеющих нарушения речи, моторики, интеллекта, эмоционально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волевой сферы;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 и развитие обучающихся посредством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ключевых идей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перешло в самообучение, воспитание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самовоспитание, а развитие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саморазвитие.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347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491630"/>
            <a:ext cx="7056784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2859"/>
            <a:ext cx="7776864" cy="4657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ходе занятия были использованы следующие методы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коррекции посредством игры. Проведение игры считаю целесообразным для самовыражения ребенка. Манипулируя игрушками, он может показать более адекватно то, что не может выразить в словах, к примеру, как он относится к себе, к значимым взрослым, к событиям в своей жизни, к окружающим людям. Игра для ребенка является средством коммуникации;</a:t>
            </a:r>
          </a:p>
          <a:p>
            <a:pPr indent="4500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коррекции посредством грима. В ходе занятия использую искусство изменения внешности ребенка, преимущественно 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лица. 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гримировальных красок я превращаю ребенка в котенка, себя (педагога )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кошку;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имаготерапии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воздействие через образ, создаваемый воображением ребенка в ходе коррекционного занятия;</a:t>
            </a:r>
          </a:p>
          <a:p>
            <a:pPr lvl="0" indent="45000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 песочной терапии использую для создания положительной мотивации, что помогает преодолеть страхи ребенка перед трудностями, создать ситуацию успеха, а также воспитывает чувство взаимопомощи, взаимовыручки. 	</a:t>
            </a:r>
          </a:p>
          <a:p>
            <a:pPr lvl="0" indent="450000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методы имеют огромное коррекционное значение при развитии мелкой моторики пальцев рук, способствуют развитию внимания, памяти, тактильно-кинестетической чувствительности, снимают мышечную напряжённость, стабилизируют эмоциональное состояние, способствуют расширению словарного запаса, пробуждают фантазию. При использовании методов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выражает свои самые глубокие эмоциональные переживания, он освобождается от страхов, и пережитое не развивается в психическую травму.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23479"/>
            <a:ext cx="7244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методов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720" y="535767"/>
            <a:ext cx="8715436" cy="433985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Использование методов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арт-терапии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даёт видимые результаты. Мальчик стал лучше разговаривать,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более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проявляется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занятиях. Он стал более спокойным, делится всем хорошим, что происходит с ним за день. Но пока это только ростки – необходимо продолжать эту работу ежедневно. </a:t>
            </a: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работы в данном направлении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оздаю общую систему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познавательно-речевого и личностного развития детей для дальнейшей их социализации в современной жизни.</a:t>
            </a: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Непременное условие успешности обучения –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любовь педагога к детям. Учитывая индивидуальные особенности ребенка, стараюсь сделать его лучше и помочь ему максимально реализовать скрытые возможности. Не всегда ростки того, что приходится вкладывать в ум и сердце каждого, всходят сразу и все вместе.  Ребенок любознателен по своей натуре, и моя задача – поддержать его интерес.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Рекомендую использовать на занятиях с детьми с ограниченными возможностями здоровья            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арт-терапевтические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методики в качестве корректирующего и профилактического средства, как своеобразный способ развития детей и исключения причин эмоционального дискомфорта и психического нездоровья.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3857634"/>
            <a:ext cx="6357982" cy="1000132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Вдохновением моей работы являются слова В.А.Сухомлинского: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«Духовная жизнь ребенка полноценна лишь тогда,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живет в мире игры, сказки, музыки, фантазии, творчества. 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этого он засушенный цветок»</a:t>
            </a:r>
          </a:p>
        </p:txBody>
      </p:sp>
    </p:spTree>
    <p:extLst>
      <p:ext uri="{BB962C8B-B14F-4D97-AF65-F5344CB8AC3E}">
        <p14:creationId xmlns="" xmlns:p14="http://schemas.microsoft.com/office/powerpoint/2010/main" val="4157195630"/>
      </p:ext>
    </p:extLst>
  </p:cSld>
  <p:clrMapOvr>
    <a:masterClrMapping/>
  </p:clrMapOvr>
  <p:transition advClick="0" advTm="11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  <a:alpha val="86000"/>
          </a:schemeClr>
        </a:solidFill>
        <a:ln>
          <a:solidFill>
            <a:schemeClr val="bg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2238</Words>
  <Application>Microsoft Office PowerPoint</Application>
  <PresentationFormat>Экран (16:9)</PresentationFormat>
  <Paragraphs>322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Методические материалы  по итогам муниципального семинара на тему   «Интеграция урочной и внеурочной деятельности, как средство формирования ключевых компетенций учащихся, в условиях реализации ФГОС»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</dc:title>
  <dc:creator>Администратор</dc:creator>
  <cp:lastModifiedBy>1</cp:lastModifiedBy>
  <cp:revision>155</cp:revision>
  <dcterms:created xsi:type="dcterms:W3CDTF">2018-01-07T19:03:24Z</dcterms:created>
  <dcterms:modified xsi:type="dcterms:W3CDTF">2019-07-10T06:16:52Z</dcterms:modified>
</cp:coreProperties>
</file>